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9.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1.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2.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3.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 id="2147483769" r:id="rId8"/>
    <p:sldMasterId id="2147483806" r:id="rId9"/>
    <p:sldMasterId id="2147483843" r:id="rId10"/>
    <p:sldMasterId id="2147483867" r:id="rId11"/>
    <p:sldMasterId id="2147483872" r:id="rId12"/>
    <p:sldMasterId id="2147483877" r:id="rId13"/>
    <p:sldMasterId id="2147483882" r:id="rId14"/>
  </p:sldMasterIdLst>
  <p:notesMasterIdLst>
    <p:notesMasterId r:id="rId30"/>
  </p:notesMasterIdLst>
  <p:sldIdLst>
    <p:sldId id="257" r:id="rId15"/>
    <p:sldId id="259" r:id="rId16"/>
    <p:sldId id="261" r:id="rId17"/>
    <p:sldId id="278" r:id="rId18"/>
    <p:sldId id="260" r:id="rId19"/>
    <p:sldId id="275" r:id="rId20"/>
    <p:sldId id="263" r:id="rId21"/>
    <p:sldId id="265" r:id="rId22"/>
    <p:sldId id="264" r:id="rId23"/>
    <p:sldId id="276" r:id="rId24"/>
    <p:sldId id="268" r:id="rId25"/>
    <p:sldId id="258" r:id="rId26"/>
    <p:sldId id="277" r:id="rId27"/>
    <p:sldId id="270" r:id="rId28"/>
    <p:sldId id="27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4215B1"/>
    <a:srgbClr val="2BB8AA"/>
    <a:srgbClr val="505050"/>
    <a:srgbClr val="F2F2F2"/>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94" autoAdjust="0"/>
  </p:normalViewPr>
  <p:slideViewPr>
    <p:cSldViewPr snapToGrid="0">
      <p:cViewPr varScale="1">
        <p:scale>
          <a:sx n="67" d="100"/>
          <a:sy n="67" d="100"/>
        </p:scale>
        <p:origin x="-86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slide" Target="slides/slide7.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notesMaster" Target="notesMasters/notesMaster1.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28B1D-DE86-4984-8EAE-ED3993D36E0D}" type="datetimeFigureOut">
              <a:rPr lang="zh-CN" altLang="en-US" smtClean="0"/>
              <a:t>2016/4/21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832545-1EB7-4CA8-817D-82828707C48E}" type="slidenum">
              <a:rPr lang="zh-CN" altLang="en-US" smtClean="0"/>
              <a:t>‹#›</a:t>
            </a:fld>
            <a:endParaRPr lang="zh-CN" altLang="en-US"/>
          </a:p>
        </p:txBody>
      </p:sp>
    </p:spTree>
    <p:extLst>
      <p:ext uri="{BB962C8B-B14F-4D97-AF65-F5344CB8AC3E}">
        <p14:creationId xmlns:p14="http://schemas.microsoft.com/office/powerpoint/2010/main" val="1861132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6832545-1EB7-4CA8-817D-82828707C48E}" type="slidenum">
              <a:rPr lang="zh-CN" altLang="en-US" smtClean="0"/>
              <a:t>8</a:t>
            </a:fld>
            <a:endParaRPr lang="zh-CN" altLang="en-US"/>
          </a:p>
        </p:txBody>
      </p:sp>
    </p:spTree>
    <p:extLst>
      <p:ext uri="{BB962C8B-B14F-4D97-AF65-F5344CB8AC3E}">
        <p14:creationId xmlns:p14="http://schemas.microsoft.com/office/powerpoint/2010/main" val="2437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005640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5" Type="http://schemas.openxmlformats.org/officeDocument/2006/relationships/image" Target="../media/image8.jpeg"/><Relationship Id="rId4" Type="http://schemas.openxmlformats.org/officeDocument/2006/relationships/hyperlink" Target="http://www.rapidbbs.cn/" TargetMode="Externa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openxmlformats.org/officeDocument/2006/relationships/hyperlink" Target="http://www.rapidbbs.cn/" TargetMode="Externa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5" Type="http://schemas.openxmlformats.org/officeDocument/2006/relationships/hyperlink" Target="http://www.rapidbbs.cn/" TargetMode="External"/><Relationship Id="rId4" Type="http://schemas.openxmlformats.org/officeDocument/2006/relationships/image" Target="../media/image12.jpeg"/></Relationships>
</file>

<file path=ppt/slideLayouts/_rels/slideLayout13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 Id="rId5" Type="http://schemas.openxmlformats.org/officeDocument/2006/relationships/image" Target="../media/image8.jpeg"/><Relationship Id="rId4" Type="http://schemas.openxmlformats.org/officeDocument/2006/relationships/hyperlink" Target="http://www.rapidbbs.cn/"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 Id="rId6" Type="http://schemas.openxmlformats.org/officeDocument/2006/relationships/hyperlink" Target="http://www.rapidbbs.cn/" TargetMode="Externa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 Id="rId5" Type="http://schemas.openxmlformats.org/officeDocument/2006/relationships/hyperlink" Target="http://www.rapidbbs.cn/" TargetMode="External"/><Relationship Id="rId4" Type="http://schemas.openxmlformats.org/officeDocument/2006/relationships/image" Target="../media/image12.jpeg"/></Relationships>
</file>

<file path=ppt/slideLayouts/_rels/slideLayout16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8.jpeg"/><Relationship Id="rId4" Type="http://schemas.openxmlformats.org/officeDocument/2006/relationships/hyperlink" Target="http://www.rapidbbs.cn/" TargetMode="Externa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hyperlink" Target="http://www.rapidbbs.cn/" TargetMode="External"/><Relationship Id="rId4" Type="http://schemas.openxmlformats.org/officeDocument/2006/relationships/image" Target="../media/image10.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hyperlink" Target="http://www.rapidbbs.cn/" TargetMode="Externa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hyperlink" Target="http://www.rapidbbs.cn/" TargetMode="External"/><Relationship Id="rId4" Type="http://schemas.openxmlformats.org/officeDocument/2006/relationships/image" Target="../media/image12.jpeg"/></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3962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40695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069685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9824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
        <p:nvSpPr>
          <p:cNvPr id="4" name="矩形 3">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762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Photo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
        <p:nvSpPr>
          <p:cNvPr id="13" name="矩形 12">
            <a:hlinkClick r:id="rId4"/>
          </p:cNvPr>
          <p:cNvSpPr/>
          <p:nvPr userDrawn="1"/>
        </p:nvSpPr>
        <p:spPr bwMode="auto">
          <a:xfrm>
            <a:off x="0" y="0"/>
            <a:ext cx="12192000" cy="6858000"/>
          </a:xfrm>
          <a:prstGeom prst="rect">
            <a:avLst/>
          </a:prstGeom>
          <a:blipFill>
            <a:blip r:embed="rId5"/>
            <a:stretch>
              <a:fillRect/>
            </a:stretch>
          </a:blip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0192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774599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782809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4783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48375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20376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6605370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5121232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4" name="矩形 3">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631736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4" name="矩形 3">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247561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矩形 5">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8365802"/>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184378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567277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739869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39182886"/>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571805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017826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326721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72013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643178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矩形 3">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5337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77176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矩形 3">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4049621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634576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53399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61926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236331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50-50 Right Photo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sp>
        <p:nvSpPr>
          <p:cNvPr id="9" name="矩形 8">
            <a:hlinkClick r:id="rId5"/>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矩形 10">
            <a:hlinkClick r:id="rId5"/>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879837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
        <p:nvSpPr>
          <p:cNvPr id="11" name="矩形 10">
            <a:hlinkClick r:id="rId6"/>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9468505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508085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
        <p:nvSpPr>
          <p:cNvPr id="9" name="矩形 8">
            <a:hlinkClick r:id="rId5"/>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627987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6640669"/>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矩形 2">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3730734"/>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5836110"/>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287622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Blank Accent Color 3">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50675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435992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13666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
        <p:nvSpPr>
          <p:cNvPr id="4" name="矩形 3">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50270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Photo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
        <p:nvSpPr>
          <p:cNvPr id="13" name="矩形 12">
            <a:hlinkClick r:id="rId4"/>
          </p:cNvPr>
          <p:cNvSpPr/>
          <p:nvPr userDrawn="1"/>
        </p:nvSpPr>
        <p:spPr bwMode="auto">
          <a:xfrm>
            <a:off x="0" y="0"/>
            <a:ext cx="12192000" cy="6858000"/>
          </a:xfrm>
          <a:prstGeom prst="rect">
            <a:avLst/>
          </a:prstGeom>
          <a:blipFill>
            <a:blip r:embed="rId5"/>
            <a:stretch>
              <a:fillRect/>
            </a:stretch>
          </a:blip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5081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277816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153703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4406">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1469391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93186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105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690462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8819355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4" name="矩形 3">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826916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4" name="矩形 3">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8481887"/>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矩形 5">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1707394"/>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499124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6268324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039962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882878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792576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419827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2469954"/>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378655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58227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矩形 3">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7074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9463212"/>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矩形 3">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373160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4963881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8607608"/>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151192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419155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32645599"/>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50-50 Right Photo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sp>
        <p:nvSpPr>
          <p:cNvPr id="9" name="矩形 8">
            <a:hlinkClick r:id="rId5"/>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矩形 10">
            <a:hlinkClick r:id="rId5"/>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6864867"/>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
        <p:nvSpPr>
          <p:cNvPr id="11" name="矩形 10">
            <a:hlinkClick r:id="rId6"/>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794085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
        <p:nvSpPr>
          <p:cNvPr id="9" name="矩形 8">
            <a:hlinkClick r:id="rId5"/>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28501466"/>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4553790"/>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矩形 2">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1182593"/>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349874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7819303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4595860"/>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1_Blank Accent Color 3">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63249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036368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0003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
        <p:nvSpPr>
          <p:cNvPr id="4" name="矩形 3">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4564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176742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7356528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8569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7695474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55692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9567012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123884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5" name="图片 4"/>
          <p:cNvPicPr>
            <a:picLocks noChangeAspect="1"/>
          </p:cNvPicPr>
          <p:nvPr userDrawn="1"/>
        </p:nvPicPr>
        <p:blipFill>
          <a:blip r:embed="rId2"/>
          <a:stretch>
            <a:fillRect/>
          </a:stretch>
        </p:blipFill>
        <p:spPr>
          <a:xfrm>
            <a:off x="-529" y="-297"/>
            <a:ext cx="12193057" cy="6858594"/>
          </a:xfrm>
          <a:prstGeom prst="rect">
            <a:avLst/>
          </a:prstGeom>
        </p:spPr>
      </p:pic>
      <p:sp>
        <p:nvSpPr>
          <p:cNvPr id="6" name="矩形 5"/>
          <p:cNvSpPr/>
          <p:nvPr userDrawn="1"/>
        </p:nvSpPr>
        <p:spPr>
          <a:xfrm>
            <a:off x="0" y="0"/>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5084893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6546229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283161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232942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889635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6D74236D-73C9-4F67-9277-247EC532490D}"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A6C6679F-E85C-46A1-85A0-4FD4F765409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16198422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3" name="图片 9"/>
          <p:cNvPicPr>
            <a:picLocks noChangeAspect="1"/>
          </p:cNvPicPr>
          <p:nvPr userDrawn="1"/>
        </p:nvPicPr>
        <p:blipFill>
          <a:blip r:embed="rId2"/>
          <a:srcRect t="6799" b="8102"/>
          <a:stretch>
            <a:fillRect/>
          </a:stretch>
        </p:blipFill>
        <p:spPr bwMode="auto">
          <a:xfrm>
            <a:off x="0" y="-57150"/>
            <a:ext cx="12192000" cy="6915150"/>
          </a:xfrm>
          <a:prstGeom prst="rect">
            <a:avLst/>
          </a:prstGeom>
          <a:noFill/>
          <a:ln w="9525">
            <a:noFill/>
            <a:miter lim="800000"/>
            <a:headEnd/>
            <a:tailEnd/>
          </a:ln>
        </p:spPr>
      </p:pic>
      <p:cxnSp>
        <p:nvCxnSpPr>
          <p:cNvPr id="4" name="直接连接符 6"/>
          <p:cNvCxnSpPr/>
          <p:nvPr userDrawn="1"/>
        </p:nvCxnSpPr>
        <p:spPr>
          <a:xfrm flipH="1">
            <a:off x="914400" y="835025"/>
            <a:ext cx="3657600" cy="0"/>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 name="标题 1"/>
          <p:cNvSpPr>
            <a:spLocks noGrp="1"/>
          </p:cNvSpPr>
          <p:nvPr>
            <p:ph type="title"/>
          </p:nvPr>
        </p:nvSpPr>
        <p:spPr>
          <a:xfrm>
            <a:off x="838200" y="365125"/>
            <a:ext cx="7337612" cy="587375"/>
          </a:xfrm>
        </p:spPr>
        <p:txBody>
          <a:bodyPr>
            <a:normAutofit/>
          </a:bodyPr>
          <a:lstStyle>
            <a:lvl1pPr>
              <a:defRPr sz="2800" b="1">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73899028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E7944F4-B9F8-4ADE-BB00-DBA663116DF1}"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D4329C1A-9570-4225-9F77-475D8929C18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54055995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4C7BE51-FBE6-4EDA-9A88-B9067B5BF56F}"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27692804-208C-40B0-B4CE-9372660B043B}"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787135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5794480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6D74236D-73C9-4F67-9277-247EC532490D}"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A6C6679F-E85C-46A1-85A0-4FD4F765409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60977173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3" name="图片 9"/>
          <p:cNvPicPr>
            <a:picLocks noChangeAspect="1"/>
          </p:cNvPicPr>
          <p:nvPr userDrawn="1"/>
        </p:nvPicPr>
        <p:blipFill>
          <a:blip r:embed="rId2"/>
          <a:srcRect t="6799" b="8102"/>
          <a:stretch>
            <a:fillRect/>
          </a:stretch>
        </p:blipFill>
        <p:spPr bwMode="auto">
          <a:xfrm>
            <a:off x="0" y="-57150"/>
            <a:ext cx="12192000" cy="6915150"/>
          </a:xfrm>
          <a:prstGeom prst="rect">
            <a:avLst/>
          </a:prstGeom>
          <a:noFill/>
          <a:ln w="9525">
            <a:noFill/>
            <a:miter lim="800000"/>
            <a:headEnd/>
            <a:tailEnd/>
          </a:ln>
        </p:spPr>
      </p:pic>
      <p:cxnSp>
        <p:nvCxnSpPr>
          <p:cNvPr id="4" name="直接连接符 6"/>
          <p:cNvCxnSpPr/>
          <p:nvPr userDrawn="1"/>
        </p:nvCxnSpPr>
        <p:spPr>
          <a:xfrm flipH="1">
            <a:off x="914400" y="835025"/>
            <a:ext cx="3657600" cy="0"/>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 name="标题 1"/>
          <p:cNvSpPr>
            <a:spLocks noGrp="1"/>
          </p:cNvSpPr>
          <p:nvPr>
            <p:ph type="title"/>
          </p:nvPr>
        </p:nvSpPr>
        <p:spPr>
          <a:xfrm>
            <a:off x="838200" y="365125"/>
            <a:ext cx="7337612" cy="587375"/>
          </a:xfrm>
        </p:spPr>
        <p:txBody>
          <a:bodyPr>
            <a:normAutofit/>
          </a:bodyPr>
          <a:lstStyle>
            <a:lvl1pPr>
              <a:defRPr sz="2800" b="1">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76946775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E7944F4-B9F8-4ADE-BB00-DBA663116DF1}"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D4329C1A-9570-4225-9F77-475D8929C18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68772528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4C7BE51-FBE6-4EDA-9A88-B9067B5BF56F}"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27692804-208C-40B0-B4CE-9372660B043B}"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18716570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6D74236D-73C9-4F67-9277-247EC532490D}"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A6C6679F-E85C-46A1-85A0-4FD4F765409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02001058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3" name="图片 9"/>
          <p:cNvPicPr>
            <a:picLocks noChangeAspect="1"/>
          </p:cNvPicPr>
          <p:nvPr userDrawn="1"/>
        </p:nvPicPr>
        <p:blipFill>
          <a:blip r:embed="rId2"/>
          <a:srcRect t="6799" b="8102"/>
          <a:stretch>
            <a:fillRect/>
          </a:stretch>
        </p:blipFill>
        <p:spPr bwMode="auto">
          <a:xfrm>
            <a:off x="0" y="-57150"/>
            <a:ext cx="12192000" cy="6915150"/>
          </a:xfrm>
          <a:prstGeom prst="rect">
            <a:avLst/>
          </a:prstGeom>
          <a:noFill/>
          <a:ln w="9525">
            <a:noFill/>
            <a:miter lim="800000"/>
            <a:headEnd/>
            <a:tailEnd/>
          </a:ln>
        </p:spPr>
      </p:pic>
      <p:cxnSp>
        <p:nvCxnSpPr>
          <p:cNvPr id="4" name="直接连接符 6"/>
          <p:cNvCxnSpPr/>
          <p:nvPr userDrawn="1"/>
        </p:nvCxnSpPr>
        <p:spPr>
          <a:xfrm flipH="1">
            <a:off x="914400" y="835025"/>
            <a:ext cx="3657600" cy="0"/>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 name="标题 1"/>
          <p:cNvSpPr>
            <a:spLocks noGrp="1"/>
          </p:cNvSpPr>
          <p:nvPr>
            <p:ph type="title"/>
          </p:nvPr>
        </p:nvSpPr>
        <p:spPr>
          <a:xfrm>
            <a:off x="838200" y="365125"/>
            <a:ext cx="7337612" cy="587375"/>
          </a:xfrm>
        </p:spPr>
        <p:txBody>
          <a:bodyPr>
            <a:normAutofit/>
          </a:bodyPr>
          <a:lstStyle>
            <a:lvl1pPr>
              <a:defRPr sz="2800" b="1">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58952555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E7944F4-B9F8-4ADE-BB00-DBA663116DF1}"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D4329C1A-9570-4225-9F77-475D8929C18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1165428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4C7BE51-FBE6-4EDA-9A88-B9067B5BF56F}"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27692804-208C-40B0-B4CE-9372660B043B}"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54207351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6D74236D-73C9-4F67-9277-247EC532490D}"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A6C6679F-E85C-46A1-85A0-4FD4F765409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38169287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3" name="图片 9"/>
          <p:cNvPicPr>
            <a:picLocks noChangeAspect="1"/>
          </p:cNvPicPr>
          <p:nvPr userDrawn="1"/>
        </p:nvPicPr>
        <p:blipFill>
          <a:blip r:embed="rId2"/>
          <a:srcRect t="6799" b="8102"/>
          <a:stretch>
            <a:fillRect/>
          </a:stretch>
        </p:blipFill>
        <p:spPr bwMode="auto">
          <a:xfrm>
            <a:off x="0" y="-57150"/>
            <a:ext cx="12192000" cy="6915150"/>
          </a:xfrm>
          <a:prstGeom prst="rect">
            <a:avLst/>
          </a:prstGeom>
          <a:noFill/>
          <a:ln w="9525">
            <a:noFill/>
            <a:miter lim="800000"/>
            <a:headEnd/>
            <a:tailEnd/>
          </a:ln>
        </p:spPr>
      </p:pic>
      <p:cxnSp>
        <p:nvCxnSpPr>
          <p:cNvPr id="4" name="直接连接符 6"/>
          <p:cNvCxnSpPr/>
          <p:nvPr userDrawn="1"/>
        </p:nvCxnSpPr>
        <p:spPr>
          <a:xfrm flipH="1">
            <a:off x="914400" y="835025"/>
            <a:ext cx="3657600" cy="0"/>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 name="标题 1"/>
          <p:cNvSpPr>
            <a:spLocks noGrp="1"/>
          </p:cNvSpPr>
          <p:nvPr>
            <p:ph type="title"/>
          </p:nvPr>
        </p:nvSpPr>
        <p:spPr>
          <a:xfrm>
            <a:off x="838200" y="365125"/>
            <a:ext cx="7337612" cy="587375"/>
          </a:xfrm>
        </p:spPr>
        <p:txBody>
          <a:bodyPr>
            <a:normAutofit/>
          </a:bodyPr>
          <a:lstStyle>
            <a:lvl1pPr>
              <a:defRPr sz="2800" b="1">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191536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937571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834273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E7944F4-B9F8-4ADE-BB00-DBA663116DF1}"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D4329C1A-9570-4225-9F77-475D8929C18A}"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06851133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4C7BE51-FBE6-4EDA-9A88-B9067B5BF56F}"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27692804-208C-40B0-B4CE-9372660B043B}"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325909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64591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0925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138906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98626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381033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59927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445244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3129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43659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67982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6310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884960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404179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677669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718400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200768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320385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307096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330478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04429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731297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567972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88799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863387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24100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464994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60411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34460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517033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52419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74378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876166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883882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89818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633116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612106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621188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819334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730846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012329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38435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73085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177779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51249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033938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85367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529348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440640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840112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274119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Slide Photo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
        <p:nvSpPr>
          <p:cNvPr id="13" name="矩形 12">
            <a:hlinkClick r:id="rId4"/>
          </p:cNvPr>
          <p:cNvSpPr/>
          <p:nvPr userDrawn="1"/>
        </p:nvSpPr>
        <p:spPr bwMode="auto">
          <a:xfrm>
            <a:off x="0" y="0"/>
            <a:ext cx="12192000" cy="6858000"/>
          </a:xfrm>
          <a:prstGeom prst="rect">
            <a:avLst/>
          </a:prstGeom>
          <a:blipFill>
            <a:blip r:embed="rId5"/>
            <a:stretch>
              <a:fillRect/>
            </a:stretch>
          </a:blip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3599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858593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2948957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640707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62428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3748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74696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9026601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4" name="矩形 3">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1420799"/>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4" name="矩形 3">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5583080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矩形 5">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567944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4476955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228665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010909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791611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093102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779155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4299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矩形 5">
            <a:hlinkClick r:id="rId3"/>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3967449"/>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6696227"/>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矩形 3">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86029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311817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矩形 3">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523854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矩形 2">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437199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565480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760622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194044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矩形 4">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13456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50-50 Right Photo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sp>
        <p:nvSpPr>
          <p:cNvPr id="9" name="矩形 8">
            <a:hlinkClick r:id="rId5"/>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矩形 10">
            <a:hlinkClick r:id="rId5"/>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425213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
        <p:nvSpPr>
          <p:cNvPr id="11" name="矩形 10">
            <a:hlinkClick r:id="rId6"/>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198212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
        <p:nvSpPr>
          <p:cNvPr id="9" name="矩形 8">
            <a:hlinkClick r:id="rId5"/>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029676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034278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矩形 2">
            <a:hlinkClick r:id="rId2"/>
          </p:cNvPr>
          <p:cNvSpPr/>
          <p:nvPr userDrawn="1"/>
        </p:nvSpPr>
        <p:spPr bwMode="auto">
          <a:xfrm>
            <a:off x="149405" y="149426"/>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85433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364761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468877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Blank Accent Color 3">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11151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image" Target="../media/image1.jpg"/><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0.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88.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image" Target="../media/image1.jpg"/><Relationship Id="rId5" Type="http://schemas.openxmlformats.org/officeDocument/2006/relationships/theme" Target="../theme/theme11.xml"/><Relationship Id="rId4" Type="http://schemas.openxmlformats.org/officeDocument/2006/relationships/slideLayout" Target="../slideLayouts/slideLayout18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92.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image" Target="../media/image1.jpg"/><Relationship Id="rId5" Type="http://schemas.openxmlformats.org/officeDocument/2006/relationships/theme" Target="../theme/theme12.xml"/><Relationship Id="rId4" Type="http://schemas.openxmlformats.org/officeDocument/2006/relationships/slideLayout" Target="../slideLayouts/slideLayout193.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96.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image" Target="../media/image1.jpg"/><Relationship Id="rId5" Type="http://schemas.openxmlformats.org/officeDocument/2006/relationships/theme" Target="../theme/theme13.xml"/><Relationship Id="rId4" Type="http://schemas.openxmlformats.org/officeDocument/2006/relationships/slideLayout" Target="../slideLayouts/slideLayout197.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00.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image" Target="../media/image1.jpg"/><Relationship Id="rId5" Type="http://schemas.openxmlformats.org/officeDocument/2006/relationships/theme" Target="../theme/theme14.xml"/><Relationship Id="rId4" Type="http://schemas.openxmlformats.org/officeDocument/2006/relationships/slideLayout" Target="../slideLayouts/slideLayout2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image" Target="../media/image4.png"/><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41" Type="http://schemas.openxmlformats.org/officeDocument/2006/relationships/image" Target="../media/image5.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theme" Target="../theme/theme7.xml"/><Relationship Id="rId40" Type="http://schemas.openxmlformats.org/officeDocument/2006/relationships/hyperlink" Target="http://www.rapidbbs.cn/" TargetMode="Externa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8" Type="http://schemas.openxmlformats.org/officeDocument/2006/relationships/slideLayout" Target="../slideLayouts/slideLayout74.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image" Target="../media/image1.jp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image" Target="../media/image4.png"/><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41" Type="http://schemas.openxmlformats.org/officeDocument/2006/relationships/image" Target="../media/image5.png"/><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theme" Target="../theme/theme8.xml"/><Relationship Id="rId40" Type="http://schemas.openxmlformats.org/officeDocument/2006/relationships/hyperlink" Target="http://www.rapidbbs.cn/" TargetMode="Externa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8" Type="http://schemas.openxmlformats.org/officeDocument/2006/relationships/slideLayout" Target="../slideLayouts/slideLayout110.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image" Target="../media/image1.jpg"/></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image" Target="../media/image4.png"/><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41" Type="http://schemas.openxmlformats.org/officeDocument/2006/relationships/image" Target="../media/image5.png"/><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theme" Target="../theme/theme9.xml"/><Relationship Id="rId40" Type="http://schemas.openxmlformats.org/officeDocument/2006/relationships/hyperlink" Target="http://www.rapidbbs.cn/" TargetMode="Externa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8" Type="http://schemas.openxmlformats.org/officeDocument/2006/relationships/slideLayout" Target="../slideLayouts/slideLayout14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l="-1000" r="-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2" y="0"/>
            <a:ext cx="12196071" cy="6858000"/>
          </a:xfrm>
          <a:prstGeom prst="rect">
            <a:avLst/>
          </a:prstGeom>
        </p:spPr>
      </p:pic>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55073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7F162-D6A6-4558-B4B6-54B640630033}"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8D573-E751-42BE-A30B-72EEAD9D334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99566221"/>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lum/>
          </a:blip>
          <a:srcRect/>
          <a:stretch>
            <a:fillRect l="-1000" r="-1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F7BCF4C1-6907-4284-BA18-99B870EB443A}"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E88C9D87-A636-465F-9C23-73525CF3684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73669013"/>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2pPr>
      <a:lvl3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3pPr>
      <a:lvl4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4pPr>
      <a:lvl5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6">
            <a:lum/>
          </a:blip>
          <a:srcRect/>
          <a:stretch>
            <a:fillRect l="-1000" r="-1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F7BCF4C1-6907-4284-BA18-99B870EB443A}"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E88C9D87-A636-465F-9C23-73525CF3684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852848014"/>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2pPr>
      <a:lvl3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3pPr>
      <a:lvl4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4pPr>
      <a:lvl5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6">
            <a:lum/>
          </a:blip>
          <a:srcRect/>
          <a:stretch>
            <a:fillRect l="-1000" r="-1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F7BCF4C1-6907-4284-BA18-99B870EB443A}"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E88C9D87-A636-465F-9C23-73525CF3684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801610701"/>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2pPr>
      <a:lvl3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3pPr>
      <a:lvl4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4pPr>
      <a:lvl5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6">
            <a:lum/>
          </a:blip>
          <a:srcRect/>
          <a:stretch>
            <a:fillRect l="-1000" r="-1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F7BCF4C1-6907-4284-BA18-99B870EB443A}" type="datetimeFigureOut">
              <a:rPr lang="zh-CN" altLang="en-US">
                <a:solidFill>
                  <a:prstClr val="black">
                    <a:tint val="75000"/>
                  </a:prstClr>
                </a:solidFill>
              </a:rPr>
              <a:pPr>
                <a:def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E88C9D87-A636-465F-9C23-73525CF36842}"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69994109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2pPr>
      <a:lvl3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3pPr>
      <a:lvl4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4pPr>
      <a:lvl5pPr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微软雅黑" pitchFamily="34"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l="-1000" r="-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2" y="0"/>
            <a:ext cx="12196071" cy="6858000"/>
          </a:xfrm>
          <a:prstGeom prst="rect">
            <a:avLst/>
          </a:prstGeom>
        </p:spPr>
      </p:pic>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182438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l="-1000" r="-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2" y="0"/>
            <a:ext cx="12196071" cy="6858000"/>
          </a:xfrm>
          <a:prstGeom prst="rect">
            <a:avLst/>
          </a:prstGeom>
        </p:spPr>
      </p:pic>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89B370-485B-4994-8322-DFB104A982C5}"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DD292-D1E2-45A4-BF83-D6F4B480FD5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823415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l="-1000" r="-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62000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l="-1000" r="-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21234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l="-1000" r="-1000"/>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021D31-7EE1-47D1-80E2-DC44BC3FACBC}" type="datetimeFigureOut">
              <a:rPr lang="zh-CN" altLang="en-US" smtClean="0">
                <a:solidFill>
                  <a:prstClr val="black">
                    <a:tint val="75000"/>
                  </a:prstClr>
                </a:solidFill>
              </a:rPr>
              <a:pPr/>
              <a:t>2016/4/21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EABBF-2AFC-4C1C-8492-ECD663A0B6A2}"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604201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8">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6" name="矩形 5">
            <a:hlinkClick r:id="rId40"/>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5472736"/>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 id="2147483767" r:id="rId35"/>
    <p:sldLayoutId id="2147483768"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8">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6" name="矩形 5">
            <a:hlinkClick r:id="rId40"/>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398411"/>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8">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6" name="矩形 5">
            <a:hlinkClick r:id="rId40"/>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zh-CN" alt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4398022"/>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 id="2147483837" r:id="rId31"/>
    <p:sldLayoutId id="2147483838" r:id="rId32"/>
    <p:sldLayoutId id="2147483839" r:id="rId33"/>
    <p:sldLayoutId id="2147483840" r:id="rId34"/>
    <p:sldLayoutId id="2147483841" r:id="rId35"/>
    <p:sldLayoutId id="2147483842"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1"/>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7.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jp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81.xml"/><Relationship Id="rId6" Type="http://schemas.openxmlformats.org/officeDocument/2006/relationships/image" Target="../media/image19.png"/><Relationship Id="rId5" Type="http://schemas.microsoft.com/office/2007/relationships/hdphoto" Target="../media/hdphoto1.wdp"/><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jpg"/></Relationships>
</file>

<file path=ppt/slides/_rels/slide9.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85.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矩形 13"/>
          <p:cNvSpPr/>
          <p:nvPr/>
        </p:nvSpPr>
        <p:spPr>
          <a:xfrm>
            <a:off x="0" y="2230467"/>
            <a:ext cx="12192000" cy="1993900"/>
          </a:xfrm>
          <a:prstGeom prst="rect">
            <a:avLst/>
          </a:prstGeom>
          <a:solidFill>
            <a:srgbClr val="7030A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21" name="组合 20"/>
          <p:cNvGrpSpPr/>
          <p:nvPr/>
        </p:nvGrpSpPr>
        <p:grpSpPr>
          <a:xfrm>
            <a:off x="4471227" y="-374116"/>
            <a:ext cx="7885872" cy="969428"/>
            <a:chOff x="6274627" y="-137861"/>
            <a:chExt cx="7885872" cy="969428"/>
          </a:xfrm>
        </p:grpSpPr>
        <p:sp>
          <p:nvSpPr>
            <p:cNvPr id="6" name="矩形 5"/>
            <p:cNvSpPr/>
            <p:nvPr/>
          </p:nvSpPr>
          <p:spPr>
            <a:xfrm rot="20131703">
              <a:off x="7172210" y="684448"/>
              <a:ext cx="6406551" cy="147119"/>
            </a:xfrm>
            <a:prstGeom prst="rect">
              <a:avLst/>
            </a:prstGeom>
            <a:solidFill>
              <a:srgbClr val="EE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rot="20131703">
              <a:off x="8077199" y="673102"/>
              <a:ext cx="6083300" cy="88900"/>
            </a:xfrm>
            <a:prstGeom prst="rect">
              <a:avLst/>
            </a:prstGeom>
            <a:solidFill>
              <a:srgbClr val="FF3648">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p:nvSpPr>
          <p:spPr>
            <a:xfrm rot="20131703">
              <a:off x="6274627" y="673103"/>
              <a:ext cx="6083300" cy="88900"/>
            </a:xfrm>
            <a:prstGeom prst="rect">
              <a:avLst/>
            </a:prstGeom>
            <a:solidFill>
              <a:srgbClr val="87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rot="20131703">
              <a:off x="7333835" y="-137861"/>
              <a:ext cx="6083300" cy="45719"/>
            </a:xfrm>
            <a:prstGeom prst="rect">
              <a:avLst/>
            </a:prstGeom>
            <a:solidFill>
              <a:srgbClr val="51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2" name="文本框 11"/>
          <p:cNvSpPr txBox="1"/>
          <p:nvPr/>
        </p:nvSpPr>
        <p:spPr>
          <a:xfrm>
            <a:off x="1604527" y="2675548"/>
            <a:ext cx="8770350" cy="1015663"/>
          </a:xfrm>
          <a:prstGeom prst="rect">
            <a:avLst/>
          </a:prstGeom>
          <a:noFill/>
        </p:spPr>
        <p:txBody>
          <a:bodyPr wrap="none" rtlCol="0">
            <a:spAutoFit/>
          </a:bodyPr>
          <a:lstStyle/>
          <a:p>
            <a:r>
              <a:rPr lang="zh-CN" altLang="en-US" sz="60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cs typeface="Segoe UI Black" panose="020B0A02040204020203" pitchFamily="34" charset="0"/>
              </a:rPr>
              <a:t>物联网应用</a:t>
            </a:r>
            <a:r>
              <a:rPr lang="en-US" altLang="zh-CN" sz="60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cs typeface="Segoe UI Black" panose="020B0A02040204020203" pitchFamily="34" charset="0"/>
              </a:rPr>
              <a:t>——</a:t>
            </a:r>
            <a:r>
              <a:rPr lang="zh-CN" altLang="en-US" sz="60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cs typeface="Segoe UI Black" panose="020B0A02040204020203" pitchFamily="34" charset="0"/>
              </a:rPr>
              <a:t>智能车库</a:t>
            </a:r>
            <a:endParaRPr lang="zh-CN" altLang="en-US" sz="60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cs typeface="Segoe UI Black" panose="020B0A02040204020203" pitchFamily="34" charset="0"/>
            </a:endParaRPr>
          </a:p>
        </p:txBody>
      </p:sp>
      <p:sp>
        <p:nvSpPr>
          <p:cNvPr id="13" name="文本框 12"/>
          <p:cNvSpPr txBox="1"/>
          <p:nvPr/>
        </p:nvSpPr>
        <p:spPr>
          <a:xfrm>
            <a:off x="9604637" y="6332161"/>
            <a:ext cx="2268570" cy="418063"/>
          </a:xfrm>
          <a:prstGeom prst="rect">
            <a:avLst/>
          </a:prstGeom>
          <a:noFill/>
        </p:spPr>
        <p:txBody>
          <a:bodyPr wrap="none" rtlCol="0">
            <a:spAutoFit/>
          </a:bodyPr>
          <a:lstStyle/>
          <a:p>
            <a:pPr lvl="0" defTabSz="914367">
              <a:lnSpc>
                <a:spcPct val="90000"/>
              </a:lnSpc>
              <a:buClr>
                <a:srgbClr val="FFFFFF"/>
              </a:buClr>
              <a:buSzPct val="100000"/>
              <a:defRPr/>
            </a:pPr>
            <a:r>
              <a:rPr lang="zh-CN" altLang="en-US" sz="1176" dirty="0">
                <a:gradFill>
                  <a:gsLst>
                    <a:gs pos="1250">
                      <a:srgbClr val="FFFFFF"/>
                    </a:gs>
                    <a:gs pos="99000">
                      <a:srgbClr val="FFFFFF"/>
                    </a:gs>
                  </a:gsLst>
                  <a:lin ang="5400000" scaled="0"/>
                </a:gradFill>
                <a:latin typeface="Segoe UI Light"/>
              </a:rPr>
              <a:t>小组成员：周禹庆  </a:t>
            </a:r>
            <a:r>
              <a:rPr lang="zh-CN" altLang="en-US" sz="1176" dirty="0">
                <a:gradFill>
                  <a:gsLst>
                    <a:gs pos="1250">
                      <a:srgbClr val="FFFFFF"/>
                    </a:gs>
                    <a:gs pos="99000">
                      <a:srgbClr val="FFFFFF"/>
                    </a:gs>
                  </a:gsLst>
                  <a:lin ang="5400000" scaled="0"/>
                </a:gradFill>
                <a:latin typeface="Segoe UI Light"/>
              </a:rPr>
              <a:t>张驰</a:t>
            </a:r>
            <a:r>
              <a:rPr lang="zh-CN" altLang="en-US" sz="1176" dirty="0" smtClean="0">
                <a:gradFill>
                  <a:gsLst>
                    <a:gs pos="1250">
                      <a:srgbClr val="FFFFFF"/>
                    </a:gs>
                    <a:gs pos="99000">
                      <a:srgbClr val="FFFFFF"/>
                    </a:gs>
                  </a:gsLst>
                  <a:lin ang="5400000" scaled="0"/>
                </a:gradFill>
                <a:latin typeface="Segoe UI Light"/>
              </a:rPr>
              <a:t> </a:t>
            </a:r>
            <a:r>
              <a:rPr lang="zh-CN" altLang="en-US" sz="1176" dirty="0" smtClean="0">
                <a:gradFill>
                  <a:gsLst>
                    <a:gs pos="1250">
                      <a:srgbClr val="FFFFFF"/>
                    </a:gs>
                    <a:gs pos="99000">
                      <a:srgbClr val="FFFFFF"/>
                    </a:gs>
                  </a:gsLst>
                  <a:lin ang="5400000" scaled="0"/>
                </a:gradFill>
                <a:latin typeface="Segoe UI Light"/>
              </a:rPr>
              <a:t>曹璐璐</a:t>
            </a:r>
            <a:endParaRPr lang="en-US" altLang="zh-CN" sz="1176" dirty="0">
              <a:gradFill>
                <a:gsLst>
                  <a:gs pos="1250">
                    <a:srgbClr val="FFFFFF"/>
                  </a:gs>
                  <a:gs pos="99000">
                    <a:srgbClr val="FFFFFF"/>
                  </a:gs>
                </a:gsLst>
                <a:lin ang="5400000" scaled="0"/>
              </a:gradFill>
              <a:latin typeface="Segoe UI Light"/>
            </a:endParaRPr>
          </a:p>
          <a:p>
            <a:pPr lvl="0" defTabSz="914367">
              <a:lnSpc>
                <a:spcPct val="90000"/>
              </a:lnSpc>
              <a:buClr>
                <a:srgbClr val="FFFFFF"/>
              </a:buClr>
              <a:buSzPct val="100000"/>
              <a:defRPr/>
            </a:pPr>
            <a:r>
              <a:rPr lang="zh-CN" altLang="en-US" sz="1176" dirty="0">
                <a:gradFill>
                  <a:gsLst>
                    <a:gs pos="1250">
                      <a:srgbClr val="FFFFFF"/>
                    </a:gs>
                    <a:gs pos="99000">
                      <a:srgbClr val="FFFFFF"/>
                    </a:gs>
                  </a:gsLst>
                  <a:lin ang="5400000" scaled="0"/>
                </a:gradFill>
                <a:latin typeface="Segoe UI Light"/>
              </a:rPr>
              <a:t>指导老师：任健</a:t>
            </a:r>
            <a:r>
              <a:rPr lang="zh-CN" altLang="en-US" sz="1176" dirty="0" smtClean="0">
                <a:gradFill>
                  <a:gsLst>
                    <a:gs pos="1250">
                      <a:srgbClr val="FFFFFF"/>
                    </a:gs>
                    <a:gs pos="99000">
                      <a:srgbClr val="FFFFFF"/>
                    </a:gs>
                  </a:gsLst>
                  <a:lin ang="5400000" scaled="0"/>
                </a:gradFill>
                <a:latin typeface="Segoe UI Light"/>
              </a:rPr>
              <a:t>吉 倪水平</a:t>
            </a:r>
            <a:endParaRPr lang="en-US" altLang="zh-CN" sz="1176" dirty="0">
              <a:gradFill>
                <a:gsLst>
                  <a:gs pos="1250">
                    <a:srgbClr val="FFFFFF"/>
                  </a:gs>
                  <a:gs pos="99000">
                    <a:srgbClr val="FFFFFF"/>
                  </a:gs>
                </a:gsLst>
                <a:lin ang="5400000" scaled="0"/>
              </a:gradFill>
              <a:latin typeface="Segoe UI Light"/>
              <a:ea typeface="宋体" charset="-122"/>
            </a:endParaRPr>
          </a:p>
        </p:txBody>
      </p:sp>
    </p:spTree>
    <p:extLst>
      <p:ext uri="{BB962C8B-B14F-4D97-AF65-F5344CB8AC3E}">
        <p14:creationId xmlns:p14="http://schemas.microsoft.com/office/powerpoint/2010/main" val="226205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anim calcmode="lin" valueType="num">
                                      <p:cBhvr>
                                        <p:cTn id="8" dur="250" fill="hold"/>
                                        <p:tgtEl>
                                          <p:spTgt spid="21"/>
                                        </p:tgtEl>
                                        <p:attrNameLst>
                                          <p:attrName>ppt_x</p:attrName>
                                        </p:attrNameLst>
                                      </p:cBhvr>
                                      <p:tavLst>
                                        <p:tav tm="0">
                                          <p:val>
                                            <p:strVal val="#ppt_x"/>
                                          </p:val>
                                        </p:tav>
                                        <p:tav tm="100000">
                                          <p:val>
                                            <p:strVal val="#ppt_x"/>
                                          </p:val>
                                        </p:tav>
                                      </p:tavLst>
                                    </p:anim>
                                    <p:anim calcmode="lin" valueType="num">
                                      <p:cBhvr>
                                        <p:cTn id="9" dur="25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anim calcmode="lin" valueType="num">
                                      <p:cBhvr>
                                        <p:cTn id="13" dur="250" fill="hold"/>
                                        <p:tgtEl>
                                          <p:spTgt spid="14"/>
                                        </p:tgtEl>
                                        <p:attrNameLst>
                                          <p:attrName>ppt_x</p:attrName>
                                        </p:attrNameLst>
                                      </p:cBhvr>
                                      <p:tavLst>
                                        <p:tav tm="0">
                                          <p:val>
                                            <p:strVal val="#ppt_x"/>
                                          </p:val>
                                        </p:tav>
                                        <p:tav tm="100000">
                                          <p:val>
                                            <p:strVal val="#ppt_x"/>
                                          </p:val>
                                        </p:tav>
                                      </p:tavLst>
                                    </p:anim>
                                    <p:anim calcmode="lin" valueType="num">
                                      <p:cBhvr>
                                        <p:cTn id="14" dur="2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p:cNvCxnSpPr/>
          <p:nvPr/>
        </p:nvCxnSpPr>
        <p:spPr>
          <a:xfrm flipV="1">
            <a:off x="0" y="1596572"/>
            <a:ext cx="12192000" cy="2177143"/>
          </a:xfrm>
          <a:prstGeom prst="line">
            <a:avLst/>
          </a:prstGeom>
          <a:ln>
            <a:solidFill>
              <a:schemeClr val="bg1">
                <a:alpha val="20000"/>
              </a:schemeClr>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0" y="1901372"/>
            <a:ext cx="12192000" cy="2177143"/>
          </a:xfrm>
          <a:prstGeom prst="line">
            <a:avLst/>
          </a:prstGeom>
          <a:ln>
            <a:solidFill>
              <a:schemeClr val="bg1"/>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0" y="2206172"/>
            <a:ext cx="12192000" cy="2177143"/>
          </a:xfrm>
          <a:prstGeom prst="line">
            <a:avLst/>
          </a:prstGeom>
          <a:ln>
            <a:solidFill>
              <a:schemeClr val="bg1">
                <a:alpha val="20000"/>
              </a:schemeClr>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4485503" y="1795461"/>
            <a:ext cx="3267075" cy="3267075"/>
          </a:xfrm>
          <a:prstGeom prst="ellipse">
            <a:avLst/>
          </a:prstGeom>
          <a:solidFill>
            <a:schemeClr val="bg1"/>
          </a:solidFill>
          <a:ln>
            <a:noFill/>
          </a:ln>
          <a:effectLst>
            <a:glow rad="355600">
              <a:schemeClr val="bg1">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4338040" y="1671041"/>
            <a:ext cx="3515917" cy="3515917"/>
          </a:xfrm>
          <a:prstGeom prst="ellipse">
            <a:avLst/>
          </a:prstGeom>
          <a:no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椭圆 13"/>
          <p:cNvSpPr/>
          <p:nvPr/>
        </p:nvSpPr>
        <p:spPr>
          <a:xfrm>
            <a:off x="2540196" y="3251921"/>
            <a:ext cx="674194" cy="674194"/>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椭圆 15"/>
          <p:cNvSpPr/>
          <p:nvPr/>
        </p:nvSpPr>
        <p:spPr>
          <a:xfrm>
            <a:off x="8578358" y="1901372"/>
            <a:ext cx="1064719" cy="1064719"/>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1461864" y="3149639"/>
            <a:ext cx="1209824" cy="1209824"/>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8130119" y="2217261"/>
            <a:ext cx="633265" cy="633265"/>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10777096" y="1213068"/>
            <a:ext cx="1705261" cy="1705261"/>
          </a:xfrm>
          <a:prstGeom prst="ellipse">
            <a:avLst/>
          </a:prstGeom>
          <a:solidFill>
            <a:schemeClr val="bg1">
              <a:alpha val="1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椭圆 20"/>
          <p:cNvSpPr/>
          <p:nvPr/>
        </p:nvSpPr>
        <p:spPr>
          <a:xfrm>
            <a:off x="-755081" y="3251921"/>
            <a:ext cx="1705261" cy="1705261"/>
          </a:xfrm>
          <a:prstGeom prst="ellipse">
            <a:avLst/>
          </a:prstGeom>
          <a:solidFill>
            <a:schemeClr val="bg1">
              <a:alpha val="3000"/>
            </a:schemeClr>
          </a:solidFill>
          <a:ln>
            <a:solidFill>
              <a:schemeClr val="bg1">
                <a:alpha val="10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21"/>
          <p:cNvSpPr txBox="1"/>
          <p:nvPr/>
        </p:nvSpPr>
        <p:spPr>
          <a:xfrm>
            <a:off x="5706106" y="2256609"/>
            <a:ext cx="825867" cy="1323439"/>
          </a:xfrm>
          <a:prstGeom prst="rect">
            <a:avLst/>
          </a:prstGeom>
          <a:noFill/>
        </p:spPr>
        <p:txBody>
          <a:bodyPr wrap="none" rtlCol="0">
            <a:spAutoFit/>
          </a:bodyPr>
          <a:lstStyle/>
          <a:p>
            <a:r>
              <a:rPr lang="en-US" altLang="zh-CN" sz="8000" dirty="0">
                <a:solidFill>
                  <a:prstClr val="black"/>
                </a:solidFill>
                <a:latin typeface="方正兰亭超细黑简体" panose="02000000000000000000" pitchFamily="2" charset="-122"/>
                <a:ea typeface="方正兰亭超细黑简体" panose="02000000000000000000" pitchFamily="2" charset="-122"/>
              </a:rPr>
              <a:t>3</a:t>
            </a:r>
            <a:endParaRPr lang="zh-CN" altLang="en-US" sz="8000" dirty="0">
              <a:solidFill>
                <a:prstClr val="black"/>
              </a:solidFill>
              <a:latin typeface="方正兰亭超细黑简体" panose="02000000000000000000" pitchFamily="2" charset="-122"/>
              <a:ea typeface="方正兰亭超细黑简体" panose="02000000000000000000" pitchFamily="2" charset="-122"/>
            </a:endParaRPr>
          </a:p>
        </p:txBody>
      </p:sp>
      <p:sp>
        <p:nvSpPr>
          <p:cNvPr id="24" name="文本框 23"/>
          <p:cNvSpPr txBox="1"/>
          <p:nvPr/>
        </p:nvSpPr>
        <p:spPr>
          <a:xfrm>
            <a:off x="4987961" y="3861583"/>
            <a:ext cx="2262158" cy="369332"/>
          </a:xfrm>
          <a:prstGeom prst="rect">
            <a:avLst/>
          </a:prstGeom>
          <a:noFill/>
        </p:spPr>
        <p:txBody>
          <a:bodyPr wrap="none" rtlCol="0">
            <a:spAutoFit/>
          </a:bodyPr>
          <a:lstStyle/>
          <a:p>
            <a:r>
              <a:rPr lang="zh-CN" altLang="en-US" dirty="0">
                <a:solidFill>
                  <a:prstClr val="black"/>
                </a:solidFill>
                <a:latin typeface="方正兰亭超细黑简体" panose="02000000000000000000" pitchFamily="2" charset="-122"/>
                <a:ea typeface="方正兰亭超细黑简体" panose="02000000000000000000" pitchFamily="2" charset="-122"/>
              </a:rPr>
              <a:t>项目产品的功能介绍</a:t>
            </a:r>
          </a:p>
        </p:txBody>
      </p:sp>
    </p:spTree>
    <p:extLst>
      <p:ext uri="{BB962C8B-B14F-4D97-AF65-F5344CB8AC3E}">
        <p14:creationId xmlns:p14="http://schemas.microsoft.com/office/powerpoint/2010/main" val="336576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ppt_w</p:attrName>
                                        </p:attrNameLst>
                                      </p:cBhvr>
                                      <p:tavLst>
                                        <p:tav tm="0" fmla="#ppt_w*sin(2.5*pi*$)">
                                          <p:val>
                                            <p:fltVal val="0"/>
                                          </p:val>
                                        </p:tav>
                                        <p:tav tm="100000">
                                          <p:val>
                                            <p:fltVal val="1"/>
                                          </p:val>
                                        </p:tav>
                                      </p:tavLst>
                                    </p:anim>
                                    <p:anim calcmode="lin" valueType="num">
                                      <p:cBhvr>
                                        <p:cTn id="9" dur="25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ppt_w</p:attrName>
                                        </p:attrNameLst>
                                      </p:cBhvr>
                                      <p:tavLst>
                                        <p:tav tm="0" fmla="#ppt_w*sin(2.5*pi*$)">
                                          <p:val>
                                            <p:fltVal val="0"/>
                                          </p:val>
                                        </p:tav>
                                        <p:tav tm="100000">
                                          <p:val>
                                            <p:fltVal val="1"/>
                                          </p:val>
                                        </p:tav>
                                      </p:tavLst>
                                    </p:anim>
                                    <p:anim calcmode="lin" valueType="num">
                                      <p:cBhvr>
                                        <p:cTn id="14" dur="250" fill="hold"/>
                                        <p:tgtEl>
                                          <p:spTgt spid="8"/>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ppt_w</p:attrName>
                                        </p:attrNameLst>
                                      </p:cBhvr>
                                      <p:tavLst>
                                        <p:tav tm="0" fmla="#ppt_w*sin(2.5*pi*$)">
                                          <p:val>
                                            <p:fltVal val="0"/>
                                          </p:val>
                                        </p:tav>
                                        <p:tav tm="100000">
                                          <p:val>
                                            <p:fltVal val="1"/>
                                          </p:val>
                                        </p:tav>
                                      </p:tavLst>
                                    </p:anim>
                                    <p:anim calcmode="lin" valueType="num">
                                      <p:cBhvr>
                                        <p:cTn id="19" dur="250" fill="hold"/>
                                        <p:tgtEl>
                                          <p:spTgt spid="9"/>
                                        </p:tgtEl>
                                        <p:attrNameLst>
                                          <p:attrName>ppt_h</p:attrName>
                                        </p:attrNameLst>
                                      </p:cBhvr>
                                      <p:tavLst>
                                        <p:tav tm="0">
                                          <p:val>
                                            <p:strVal val="#ppt_h"/>
                                          </p:val>
                                        </p:tav>
                                        <p:tav tm="100000">
                                          <p:val>
                                            <p:strVal val="#ppt_h"/>
                                          </p:val>
                                        </p:tav>
                                      </p:tavLst>
                                    </p:anim>
                                  </p:childTnLst>
                                </p:cTn>
                              </p:par>
                            </p:childTnLst>
                          </p:cTn>
                        </p:par>
                        <p:par>
                          <p:cTn id="20" fill="hold">
                            <p:stCondLst>
                              <p:cond delay="250"/>
                            </p:stCondLst>
                            <p:childTnLst>
                              <p:par>
                                <p:cTn id="21" presetID="6" presetClass="entr" presetSubtype="16"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circle(in)">
                                      <p:cBhvr>
                                        <p:cTn id="23" dur="250"/>
                                        <p:tgtEl>
                                          <p:spTgt spid="21"/>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circle(in)">
                                      <p:cBhvr>
                                        <p:cTn id="26" dur="250"/>
                                        <p:tgtEl>
                                          <p:spTgt spid="17"/>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ircle(in)">
                                      <p:cBhvr>
                                        <p:cTn id="29" dur="250"/>
                                        <p:tgtEl>
                                          <p:spTgt spid="2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circle(in)">
                                      <p:cBhvr>
                                        <p:cTn id="32" dur="250"/>
                                        <p:tgtEl>
                                          <p:spTgt spid="16"/>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circle(in)">
                                      <p:cBhvr>
                                        <p:cTn id="35" dur="250"/>
                                        <p:tgtEl>
                                          <p:spTgt spid="14"/>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in)">
                                      <p:cBhvr>
                                        <p:cTn id="38" dur="250"/>
                                        <p:tgtEl>
                                          <p:spTgt spid="18"/>
                                        </p:tgtEl>
                                      </p:cBhvr>
                                    </p:animEffect>
                                  </p:childTnLst>
                                </p:cTn>
                              </p:par>
                            </p:childTnLst>
                          </p:cTn>
                        </p:par>
                        <p:par>
                          <p:cTn id="39" fill="hold">
                            <p:stCondLst>
                              <p:cond delay="500"/>
                            </p:stCondLst>
                            <p:childTnLst>
                              <p:par>
                                <p:cTn id="40" presetID="45"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ppt_w</p:attrName>
                                        </p:attrNameLst>
                                      </p:cBhvr>
                                      <p:tavLst>
                                        <p:tav tm="0" fmla="#ppt_w*sin(2.5*pi*$)">
                                          <p:val>
                                            <p:fltVal val="0"/>
                                          </p:val>
                                        </p:tav>
                                        <p:tav tm="100000">
                                          <p:val>
                                            <p:fltVal val="1"/>
                                          </p:val>
                                        </p:tav>
                                      </p:tavLst>
                                    </p:anim>
                                    <p:anim calcmode="lin" valueType="num">
                                      <p:cBhvr>
                                        <p:cTn id="44" dur="500" fill="hold"/>
                                        <p:tgtEl>
                                          <p:spTgt spid="11"/>
                                        </p:tgtEl>
                                        <p:attrNameLst>
                                          <p:attrName>ppt_h</p:attrName>
                                        </p:attrNameLst>
                                      </p:cBhvr>
                                      <p:tavLst>
                                        <p:tav tm="0">
                                          <p:val>
                                            <p:strVal val="#ppt_h"/>
                                          </p:val>
                                        </p:tav>
                                        <p:tav tm="100000">
                                          <p:val>
                                            <p:strVal val="#ppt_h"/>
                                          </p:val>
                                        </p:tav>
                                      </p:tavLst>
                                    </p:anim>
                                  </p:childTnLst>
                                </p:cTn>
                              </p:par>
                              <p:par>
                                <p:cTn id="45" presetID="6"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circle(in)">
                                      <p:cBhvr>
                                        <p:cTn id="47" dur="500"/>
                                        <p:tgtEl>
                                          <p:spTgt spid="10"/>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6" grpId="0" animBg="1"/>
      <p:bldP spid="17" grpId="0" animBg="1"/>
      <p:bldP spid="18" grpId="0" animBg="1"/>
      <p:bldP spid="20" grpId="0" animBg="1"/>
      <p:bldP spid="21" grpId="0" animBg="1"/>
      <p:bldP spid="22"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直接连接符 4"/>
          <p:cNvCxnSpPr/>
          <p:nvPr/>
        </p:nvCxnSpPr>
        <p:spPr>
          <a:xfrm flipH="1">
            <a:off x="914400" y="835025"/>
            <a:ext cx="3657600" cy="0"/>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2534" name="文本框 6"/>
          <p:cNvSpPr txBox="1">
            <a:spLocks noChangeArrowheads="1"/>
          </p:cNvSpPr>
          <p:nvPr/>
        </p:nvSpPr>
        <p:spPr bwMode="auto">
          <a:xfrm>
            <a:off x="933450" y="403226"/>
            <a:ext cx="3223910" cy="461665"/>
          </a:xfrm>
          <a:prstGeom prst="rect">
            <a:avLst/>
          </a:prstGeom>
          <a:noFill/>
          <a:ln w="9525">
            <a:noFill/>
            <a:miter lim="800000"/>
            <a:headEnd/>
            <a:tailEnd/>
          </a:ln>
        </p:spPr>
        <p:txBody>
          <a:bodyPr wrap="square">
            <a:spAutoFit/>
          </a:bodyPr>
          <a:lstStyle/>
          <a:p>
            <a:pPr fontAlgn="base">
              <a:spcBef>
                <a:spcPct val="0"/>
              </a:spcBef>
              <a:spcAft>
                <a:spcPct val="0"/>
              </a:spcAft>
            </a:pPr>
            <a:r>
              <a:rPr lang="zh-CN" altLang="en-US" sz="2400" dirty="0">
                <a:solidFill>
                  <a:prstClr val="white"/>
                </a:solidFill>
                <a:latin typeface="微软雅黑" pitchFamily="34" charset="-122"/>
              </a:rPr>
              <a:t>项目产品的功能介绍</a:t>
            </a:r>
          </a:p>
        </p:txBody>
      </p:sp>
      <p:sp>
        <p:nvSpPr>
          <p:cNvPr id="8" name="任意多边形 7"/>
          <p:cNvSpPr/>
          <p:nvPr/>
        </p:nvSpPr>
        <p:spPr>
          <a:xfrm>
            <a:off x="1495766" y="3083921"/>
            <a:ext cx="1527544" cy="1527544"/>
          </a:xfrm>
          <a:custGeom>
            <a:avLst/>
            <a:gdLst>
              <a:gd name="connsiteX0" fmla="*/ 0 w 1586215"/>
              <a:gd name="connsiteY0" fmla="*/ 793108 h 1586215"/>
              <a:gd name="connsiteX1" fmla="*/ 793108 w 1586215"/>
              <a:gd name="connsiteY1" fmla="*/ 0 h 1586215"/>
              <a:gd name="connsiteX2" fmla="*/ 1586216 w 1586215"/>
              <a:gd name="connsiteY2" fmla="*/ 793108 h 1586215"/>
              <a:gd name="connsiteX3" fmla="*/ 793108 w 1586215"/>
              <a:gd name="connsiteY3" fmla="*/ 1586216 h 1586215"/>
              <a:gd name="connsiteX4" fmla="*/ 0 w 1586215"/>
              <a:gd name="connsiteY4" fmla="*/ 793108 h 15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15" h="1586215">
                <a:moveTo>
                  <a:pt x="0" y="793108"/>
                </a:moveTo>
                <a:cubicBezTo>
                  <a:pt x="0" y="355087"/>
                  <a:pt x="355087" y="0"/>
                  <a:pt x="793108" y="0"/>
                </a:cubicBezTo>
                <a:cubicBezTo>
                  <a:pt x="1231129" y="0"/>
                  <a:pt x="1586216" y="355087"/>
                  <a:pt x="1586216" y="793108"/>
                </a:cubicBezTo>
                <a:cubicBezTo>
                  <a:pt x="1586216" y="1231129"/>
                  <a:pt x="1231129" y="1586216"/>
                  <a:pt x="793108" y="1586216"/>
                </a:cubicBezTo>
                <a:cubicBezTo>
                  <a:pt x="355087" y="1586216"/>
                  <a:pt x="0" y="1231129"/>
                  <a:pt x="0" y="793108"/>
                </a:cubicBezTo>
                <a:close/>
              </a:path>
            </a:pathLst>
          </a:cu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dirty="0">
              <a:solidFill>
                <a:prstClr val="white"/>
              </a:solidFill>
            </a:endParaRPr>
          </a:p>
          <a:p>
            <a:pPr algn="ctr">
              <a:defRPr/>
            </a:pPr>
            <a:endParaRPr lang="en-US" dirty="0">
              <a:solidFill>
                <a:prstClr val="white"/>
              </a:solidFill>
            </a:endParaRPr>
          </a:p>
        </p:txBody>
      </p:sp>
      <p:sp>
        <p:nvSpPr>
          <p:cNvPr id="9" name="任意多边形 8"/>
          <p:cNvSpPr/>
          <p:nvPr/>
        </p:nvSpPr>
        <p:spPr>
          <a:xfrm>
            <a:off x="3148013" y="3405188"/>
            <a:ext cx="885825" cy="885825"/>
          </a:xfrm>
          <a:custGeom>
            <a:avLst/>
            <a:gdLst>
              <a:gd name="connsiteX0" fmla="*/ 121947 w 920004"/>
              <a:gd name="connsiteY0" fmla="*/ 351810 h 920004"/>
              <a:gd name="connsiteX1" fmla="*/ 351810 w 920004"/>
              <a:gd name="connsiteY1" fmla="*/ 351810 h 920004"/>
              <a:gd name="connsiteX2" fmla="*/ 351810 w 920004"/>
              <a:gd name="connsiteY2" fmla="*/ 121947 h 920004"/>
              <a:gd name="connsiteX3" fmla="*/ 568194 w 920004"/>
              <a:gd name="connsiteY3" fmla="*/ 121947 h 920004"/>
              <a:gd name="connsiteX4" fmla="*/ 568194 w 920004"/>
              <a:gd name="connsiteY4" fmla="*/ 351810 h 920004"/>
              <a:gd name="connsiteX5" fmla="*/ 798057 w 920004"/>
              <a:gd name="connsiteY5" fmla="*/ 351810 h 920004"/>
              <a:gd name="connsiteX6" fmla="*/ 798057 w 920004"/>
              <a:gd name="connsiteY6" fmla="*/ 568194 h 920004"/>
              <a:gd name="connsiteX7" fmla="*/ 568194 w 920004"/>
              <a:gd name="connsiteY7" fmla="*/ 568194 h 920004"/>
              <a:gd name="connsiteX8" fmla="*/ 568194 w 920004"/>
              <a:gd name="connsiteY8" fmla="*/ 798057 h 920004"/>
              <a:gd name="connsiteX9" fmla="*/ 351810 w 920004"/>
              <a:gd name="connsiteY9" fmla="*/ 798057 h 920004"/>
              <a:gd name="connsiteX10" fmla="*/ 351810 w 920004"/>
              <a:gd name="connsiteY10" fmla="*/ 568194 h 920004"/>
              <a:gd name="connsiteX11" fmla="*/ 121947 w 920004"/>
              <a:gd name="connsiteY11" fmla="*/ 568194 h 920004"/>
              <a:gd name="connsiteX12" fmla="*/ 121947 w 920004"/>
              <a:gd name="connsiteY12" fmla="*/ 351810 h 9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004" h="920004">
                <a:moveTo>
                  <a:pt x="121947" y="351810"/>
                </a:moveTo>
                <a:lnTo>
                  <a:pt x="351810" y="351810"/>
                </a:lnTo>
                <a:lnTo>
                  <a:pt x="351810" y="121947"/>
                </a:lnTo>
                <a:lnTo>
                  <a:pt x="568194" y="121947"/>
                </a:lnTo>
                <a:lnTo>
                  <a:pt x="568194" y="351810"/>
                </a:lnTo>
                <a:lnTo>
                  <a:pt x="798057" y="351810"/>
                </a:lnTo>
                <a:lnTo>
                  <a:pt x="798057" y="568194"/>
                </a:lnTo>
                <a:lnTo>
                  <a:pt x="568194" y="568194"/>
                </a:lnTo>
                <a:lnTo>
                  <a:pt x="568194" y="798057"/>
                </a:lnTo>
                <a:lnTo>
                  <a:pt x="351810" y="798057"/>
                </a:lnTo>
                <a:lnTo>
                  <a:pt x="351810" y="568194"/>
                </a:lnTo>
                <a:lnTo>
                  <a:pt x="121947" y="568194"/>
                </a:lnTo>
                <a:lnTo>
                  <a:pt x="121947" y="351810"/>
                </a:lnTo>
                <a:close/>
              </a:path>
            </a:pathLst>
          </a:custGeom>
          <a:solidFill>
            <a:srgbClr val="0072C6"/>
          </a:solidFill>
          <a:ln>
            <a:noFill/>
          </a:ln>
          <a:effectLst/>
        </p:spPr>
        <p:style>
          <a:lnRef idx="0">
            <a:scrgbClr r="0" g="0" b="0"/>
          </a:lnRef>
          <a:fillRef idx="1">
            <a:scrgbClr r="0" g="0" b="0"/>
          </a:fillRef>
          <a:effectRef idx="0">
            <a:scrgbClr r="0" g="0" b="0"/>
          </a:effectRef>
          <a:fontRef idx="minor">
            <a:schemeClr val="lt1"/>
          </a:fontRef>
        </p:style>
        <p:txBody>
          <a:bodyPr lIns="91460" tIns="263858" rIns="91460" bIns="263858" spcCol="953" anchor="ctr"/>
          <a:lstStyle/>
          <a:p>
            <a:pPr algn="ctr" defTabSz="500063">
              <a:lnSpc>
                <a:spcPct val="90000"/>
              </a:lnSpc>
              <a:spcBef>
                <a:spcPct val="0"/>
              </a:spcBef>
              <a:spcAft>
                <a:spcPct val="35000"/>
              </a:spcAft>
              <a:defRPr/>
            </a:pPr>
            <a:endParaRPr lang="en-US" sz="1100">
              <a:solidFill>
                <a:sysClr val="window" lastClr="FFFFFF"/>
              </a:solidFill>
            </a:endParaRPr>
          </a:p>
        </p:txBody>
      </p:sp>
      <p:sp>
        <p:nvSpPr>
          <p:cNvPr id="10" name="任意多边形 9"/>
          <p:cNvSpPr/>
          <p:nvPr/>
        </p:nvSpPr>
        <p:spPr>
          <a:xfrm>
            <a:off x="4157360" y="3083921"/>
            <a:ext cx="1527544" cy="1527544"/>
          </a:xfrm>
          <a:custGeom>
            <a:avLst/>
            <a:gdLst>
              <a:gd name="connsiteX0" fmla="*/ 0 w 1586215"/>
              <a:gd name="connsiteY0" fmla="*/ 793108 h 1586215"/>
              <a:gd name="connsiteX1" fmla="*/ 793108 w 1586215"/>
              <a:gd name="connsiteY1" fmla="*/ 0 h 1586215"/>
              <a:gd name="connsiteX2" fmla="*/ 1586216 w 1586215"/>
              <a:gd name="connsiteY2" fmla="*/ 793108 h 1586215"/>
              <a:gd name="connsiteX3" fmla="*/ 793108 w 1586215"/>
              <a:gd name="connsiteY3" fmla="*/ 1586216 h 1586215"/>
              <a:gd name="connsiteX4" fmla="*/ 0 w 1586215"/>
              <a:gd name="connsiteY4" fmla="*/ 793108 h 15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15" h="1586215">
                <a:moveTo>
                  <a:pt x="0" y="793108"/>
                </a:moveTo>
                <a:cubicBezTo>
                  <a:pt x="0" y="355087"/>
                  <a:pt x="355087" y="0"/>
                  <a:pt x="793108" y="0"/>
                </a:cubicBezTo>
                <a:cubicBezTo>
                  <a:pt x="1231129" y="0"/>
                  <a:pt x="1586216" y="355087"/>
                  <a:pt x="1586216" y="793108"/>
                </a:cubicBezTo>
                <a:cubicBezTo>
                  <a:pt x="1586216" y="1231129"/>
                  <a:pt x="1231129" y="1586216"/>
                  <a:pt x="793108" y="1586216"/>
                </a:cubicBezTo>
                <a:cubicBezTo>
                  <a:pt x="355087" y="1586216"/>
                  <a:pt x="0" y="1231129"/>
                  <a:pt x="0" y="793108"/>
                </a:cubicBezTo>
                <a:close/>
              </a:path>
            </a:pathLst>
          </a:cu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altLang="zh-CN" dirty="0">
              <a:solidFill>
                <a:prstClr val="white"/>
              </a:solidFill>
            </a:endParaRPr>
          </a:p>
          <a:p>
            <a:pPr algn="ctr">
              <a:defRPr/>
            </a:pPr>
            <a:endParaRPr lang="en-US" altLang="zh-CN" dirty="0">
              <a:solidFill>
                <a:prstClr val="white"/>
              </a:solidFill>
            </a:endParaRPr>
          </a:p>
        </p:txBody>
      </p:sp>
      <p:sp>
        <p:nvSpPr>
          <p:cNvPr id="11" name="任意多边形 10"/>
          <p:cNvSpPr/>
          <p:nvPr/>
        </p:nvSpPr>
        <p:spPr>
          <a:xfrm>
            <a:off x="5808663" y="3405188"/>
            <a:ext cx="885825" cy="885825"/>
          </a:xfrm>
          <a:custGeom>
            <a:avLst/>
            <a:gdLst>
              <a:gd name="connsiteX0" fmla="*/ 121947 w 920004"/>
              <a:gd name="connsiteY0" fmla="*/ 351810 h 920004"/>
              <a:gd name="connsiteX1" fmla="*/ 351810 w 920004"/>
              <a:gd name="connsiteY1" fmla="*/ 351810 h 920004"/>
              <a:gd name="connsiteX2" fmla="*/ 351810 w 920004"/>
              <a:gd name="connsiteY2" fmla="*/ 121947 h 920004"/>
              <a:gd name="connsiteX3" fmla="*/ 568194 w 920004"/>
              <a:gd name="connsiteY3" fmla="*/ 121947 h 920004"/>
              <a:gd name="connsiteX4" fmla="*/ 568194 w 920004"/>
              <a:gd name="connsiteY4" fmla="*/ 351810 h 920004"/>
              <a:gd name="connsiteX5" fmla="*/ 798057 w 920004"/>
              <a:gd name="connsiteY5" fmla="*/ 351810 h 920004"/>
              <a:gd name="connsiteX6" fmla="*/ 798057 w 920004"/>
              <a:gd name="connsiteY6" fmla="*/ 568194 h 920004"/>
              <a:gd name="connsiteX7" fmla="*/ 568194 w 920004"/>
              <a:gd name="connsiteY7" fmla="*/ 568194 h 920004"/>
              <a:gd name="connsiteX8" fmla="*/ 568194 w 920004"/>
              <a:gd name="connsiteY8" fmla="*/ 798057 h 920004"/>
              <a:gd name="connsiteX9" fmla="*/ 351810 w 920004"/>
              <a:gd name="connsiteY9" fmla="*/ 798057 h 920004"/>
              <a:gd name="connsiteX10" fmla="*/ 351810 w 920004"/>
              <a:gd name="connsiteY10" fmla="*/ 568194 h 920004"/>
              <a:gd name="connsiteX11" fmla="*/ 121947 w 920004"/>
              <a:gd name="connsiteY11" fmla="*/ 568194 h 920004"/>
              <a:gd name="connsiteX12" fmla="*/ 121947 w 920004"/>
              <a:gd name="connsiteY12" fmla="*/ 351810 h 9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0004" h="920004">
                <a:moveTo>
                  <a:pt x="121947" y="351810"/>
                </a:moveTo>
                <a:lnTo>
                  <a:pt x="351810" y="351810"/>
                </a:lnTo>
                <a:lnTo>
                  <a:pt x="351810" y="121947"/>
                </a:lnTo>
                <a:lnTo>
                  <a:pt x="568194" y="121947"/>
                </a:lnTo>
                <a:lnTo>
                  <a:pt x="568194" y="351810"/>
                </a:lnTo>
                <a:lnTo>
                  <a:pt x="798057" y="351810"/>
                </a:lnTo>
                <a:lnTo>
                  <a:pt x="798057" y="568194"/>
                </a:lnTo>
                <a:lnTo>
                  <a:pt x="568194" y="568194"/>
                </a:lnTo>
                <a:lnTo>
                  <a:pt x="568194" y="798057"/>
                </a:lnTo>
                <a:lnTo>
                  <a:pt x="351810" y="798057"/>
                </a:lnTo>
                <a:lnTo>
                  <a:pt x="351810" y="568194"/>
                </a:lnTo>
                <a:lnTo>
                  <a:pt x="121947" y="568194"/>
                </a:lnTo>
                <a:lnTo>
                  <a:pt x="121947" y="351810"/>
                </a:lnTo>
                <a:close/>
              </a:path>
            </a:pathLst>
          </a:custGeom>
          <a:solidFill>
            <a:srgbClr val="0072C6"/>
          </a:solidFill>
          <a:ln>
            <a:noFill/>
          </a:ln>
          <a:effectLst/>
        </p:spPr>
        <p:style>
          <a:lnRef idx="0">
            <a:scrgbClr r="0" g="0" b="0"/>
          </a:lnRef>
          <a:fillRef idx="1">
            <a:scrgbClr r="0" g="0" b="0"/>
          </a:fillRef>
          <a:effectRef idx="0">
            <a:scrgbClr r="0" g="0" b="0"/>
          </a:effectRef>
          <a:fontRef idx="minor">
            <a:schemeClr val="lt1"/>
          </a:fontRef>
        </p:style>
        <p:txBody>
          <a:bodyPr lIns="91460" tIns="263858" rIns="91460" bIns="263858" spcCol="953" anchor="ctr"/>
          <a:lstStyle/>
          <a:p>
            <a:pPr algn="ctr" defTabSz="500063">
              <a:lnSpc>
                <a:spcPct val="90000"/>
              </a:lnSpc>
              <a:spcBef>
                <a:spcPct val="0"/>
              </a:spcBef>
              <a:spcAft>
                <a:spcPct val="35000"/>
              </a:spcAft>
              <a:defRPr/>
            </a:pPr>
            <a:endParaRPr lang="en-US" sz="1100">
              <a:solidFill>
                <a:sysClr val="window" lastClr="FFFFFF"/>
              </a:solidFill>
            </a:endParaRPr>
          </a:p>
        </p:txBody>
      </p:sp>
      <p:sp>
        <p:nvSpPr>
          <p:cNvPr id="12" name="任意多边形 11"/>
          <p:cNvSpPr/>
          <p:nvPr/>
        </p:nvSpPr>
        <p:spPr>
          <a:xfrm>
            <a:off x="6818954" y="3083921"/>
            <a:ext cx="1527544" cy="1527544"/>
          </a:xfrm>
          <a:custGeom>
            <a:avLst/>
            <a:gdLst>
              <a:gd name="connsiteX0" fmla="*/ 0 w 1586215"/>
              <a:gd name="connsiteY0" fmla="*/ 793108 h 1586215"/>
              <a:gd name="connsiteX1" fmla="*/ 793108 w 1586215"/>
              <a:gd name="connsiteY1" fmla="*/ 0 h 1586215"/>
              <a:gd name="connsiteX2" fmla="*/ 1586216 w 1586215"/>
              <a:gd name="connsiteY2" fmla="*/ 793108 h 1586215"/>
              <a:gd name="connsiteX3" fmla="*/ 793108 w 1586215"/>
              <a:gd name="connsiteY3" fmla="*/ 1586216 h 1586215"/>
              <a:gd name="connsiteX4" fmla="*/ 0 w 1586215"/>
              <a:gd name="connsiteY4" fmla="*/ 793108 h 15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15" h="1586215">
                <a:moveTo>
                  <a:pt x="0" y="793108"/>
                </a:moveTo>
                <a:cubicBezTo>
                  <a:pt x="0" y="355087"/>
                  <a:pt x="355087" y="0"/>
                  <a:pt x="793108" y="0"/>
                </a:cubicBezTo>
                <a:cubicBezTo>
                  <a:pt x="1231129" y="0"/>
                  <a:pt x="1586216" y="355087"/>
                  <a:pt x="1586216" y="793108"/>
                </a:cubicBezTo>
                <a:cubicBezTo>
                  <a:pt x="1586216" y="1231129"/>
                  <a:pt x="1231129" y="1586216"/>
                  <a:pt x="793108" y="1586216"/>
                </a:cubicBezTo>
                <a:cubicBezTo>
                  <a:pt x="355087" y="1586216"/>
                  <a:pt x="0" y="1231129"/>
                  <a:pt x="0" y="793108"/>
                </a:cubicBezTo>
                <a:close/>
              </a:path>
            </a:pathLst>
          </a:cu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altLang="zh-CN" dirty="0">
              <a:solidFill>
                <a:prstClr val="white"/>
              </a:solidFill>
            </a:endParaRPr>
          </a:p>
          <a:p>
            <a:pPr algn="ctr">
              <a:defRPr/>
            </a:pPr>
            <a:endParaRPr lang="en-US" altLang="zh-CN" dirty="0">
              <a:solidFill>
                <a:prstClr val="white"/>
              </a:solidFill>
            </a:endParaRPr>
          </a:p>
        </p:txBody>
      </p:sp>
      <p:sp>
        <p:nvSpPr>
          <p:cNvPr id="13" name="任意多边形 12"/>
          <p:cNvSpPr/>
          <p:nvPr/>
        </p:nvSpPr>
        <p:spPr>
          <a:xfrm>
            <a:off x="8470900" y="3405188"/>
            <a:ext cx="885825" cy="885825"/>
          </a:xfrm>
          <a:custGeom>
            <a:avLst/>
            <a:gdLst>
              <a:gd name="connsiteX0" fmla="*/ 121947 w 920004"/>
              <a:gd name="connsiteY0" fmla="*/ 189521 h 920004"/>
              <a:gd name="connsiteX1" fmla="*/ 798057 w 920004"/>
              <a:gd name="connsiteY1" fmla="*/ 189521 h 920004"/>
              <a:gd name="connsiteX2" fmla="*/ 798057 w 920004"/>
              <a:gd name="connsiteY2" fmla="*/ 405906 h 920004"/>
              <a:gd name="connsiteX3" fmla="*/ 121947 w 920004"/>
              <a:gd name="connsiteY3" fmla="*/ 405906 h 920004"/>
              <a:gd name="connsiteX4" fmla="*/ 121947 w 920004"/>
              <a:gd name="connsiteY4" fmla="*/ 189521 h 920004"/>
              <a:gd name="connsiteX5" fmla="*/ 121947 w 920004"/>
              <a:gd name="connsiteY5" fmla="*/ 514098 h 920004"/>
              <a:gd name="connsiteX6" fmla="*/ 798057 w 920004"/>
              <a:gd name="connsiteY6" fmla="*/ 514098 h 920004"/>
              <a:gd name="connsiteX7" fmla="*/ 798057 w 920004"/>
              <a:gd name="connsiteY7" fmla="*/ 730483 h 920004"/>
              <a:gd name="connsiteX8" fmla="*/ 121947 w 920004"/>
              <a:gd name="connsiteY8" fmla="*/ 730483 h 920004"/>
              <a:gd name="connsiteX9" fmla="*/ 121947 w 920004"/>
              <a:gd name="connsiteY9" fmla="*/ 514098 h 92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0004" h="920004">
                <a:moveTo>
                  <a:pt x="121947" y="189521"/>
                </a:moveTo>
                <a:lnTo>
                  <a:pt x="798057" y="189521"/>
                </a:lnTo>
                <a:lnTo>
                  <a:pt x="798057" y="405906"/>
                </a:lnTo>
                <a:lnTo>
                  <a:pt x="121947" y="405906"/>
                </a:lnTo>
                <a:lnTo>
                  <a:pt x="121947" y="189521"/>
                </a:lnTo>
                <a:close/>
                <a:moveTo>
                  <a:pt x="121947" y="514098"/>
                </a:moveTo>
                <a:lnTo>
                  <a:pt x="798057" y="514098"/>
                </a:lnTo>
                <a:lnTo>
                  <a:pt x="798057" y="730483"/>
                </a:lnTo>
                <a:lnTo>
                  <a:pt x="121947" y="730483"/>
                </a:lnTo>
                <a:lnTo>
                  <a:pt x="121947" y="514098"/>
                </a:lnTo>
                <a:close/>
              </a:path>
            </a:pathLst>
          </a:custGeom>
          <a:solidFill>
            <a:srgbClr val="0072C6"/>
          </a:solidFill>
          <a:ln>
            <a:noFill/>
          </a:ln>
          <a:effectLst/>
        </p:spPr>
        <p:style>
          <a:lnRef idx="0">
            <a:scrgbClr r="0" g="0" b="0"/>
          </a:lnRef>
          <a:fillRef idx="1">
            <a:scrgbClr r="0" g="0" b="0"/>
          </a:fillRef>
          <a:effectRef idx="0">
            <a:scrgbClr r="0" g="0" b="0"/>
          </a:effectRef>
          <a:fontRef idx="minor">
            <a:schemeClr val="lt1"/>
          </a:fontRef>
        </p:style>
        <p:txBody>
          <a:bodyPr lIns="91460" tIns="142141" rIns="91460" bIns="142141" spcCol="953" anchor="ctr"/>
          <a:lstStyle/>
          <a:p>
            <a:pPr algn="ctr" defTabSz="1266825">
              <a:lnSpc>
                <a:spcPct val="90000"/>
              </a:lnSpc>
              <a:spcBef>
                <a:spcPct val="0"/>
              </a:spcBef>
              <a:spcAft>
                <a:spcPct val="35000"/>
              </a:spcAft>
              <a:defRPr/>
            </a:pPr>
            <a:endParaRPr lang="en-US" sz="2900">
              <a:solidFill>
                <a:sysClr val="window" lastClr="FFFFFF"/>
              </a:solidFill>
            </a:endParaRPr>
          </a:p>
        </p:txBody>
      </p:sp>
      <p:sp>
        <p:nvSpPr>
          <p:cNvPr id="14" name="任意多边形 13"/>
          <p:cNvSpPr/>
          <p:nvPr/>
        </p:nvSpPr>
        <p:spPr>
          <a:xfrm>
            <a:off x="9480550" y="3083921"/>
            <a:ext cx="1527544" cy="1527544"/>
          </a:xfrm>
          <a:custGeom>
            <a:avLst/>
            <a:gdLst>
              <a:gd name="connsiteX0" fmla="*/ 0 w 1586215"/>
              <a:gd name="connsiteY0" fmla="*/ 793108 h 1586215"/>
              <a:gd name="connsiteX1" fmla="*/ 793108 w 1586215"/>
              <a:gd name="connsiteY1" fmla="*/ 0 h 1586215"/>
              <a:gd name="connsiteX2" fmla="*/ 1586216 w 1586215"/>
              <a:gd name="connsiteY2" fmla="*/ 793108 h 1586215"/>
              <a:gd name="connsiteX3" fmla="*/ 793108 w 1586215"/>
              <a:gd name="connsiteY3" fmla="*/ 1586216 h 1586215"/>
              <a:gd name="connsiteX4" fmla="*/ 0 w 1586215"/>
              <a:gd name="connsiteY4" fmla="*/ 793108 h 15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15" h="1586215">
                <a:moveTo>
                  <a:pt x="0" y="793108"/>
                </a:moveTo>
                <a:cubicBezTo>
                  <a:pt x="0" y="355087"/>
                  <a:pt x="355087" y="0"/>
                  <a:pt x="793108" y="0"/>
                </a:cubicBezTo>
                <a:cubicBezTo>
                  <a:pt x="1231129" y="0"/>
                  <a:pt x="1586216" y="355087"/>
                  <a:pt x="1586216" y="793108"/>
                </a:cubicBezTo>
                <a:cubicBezTo>
                  <a:pt x="1586216" y="1231129"/>
                  <a:pt x="1231129" y="1586216"/>
                  <a:pt x="793108" y="1586216"/>
                </a:cubicBezTo>
                <a:cubicBezTo>
                  <a:pt x="355087" y="1586216"/>
                  <a:pt x="0" y="1231129"/>
                  <a:pt x="0" y="793108"/>
                </a:cubicBezTo>
                <a:close/>
              </a:path>
            </a:pathLst>
          </a:custGeom>
          <a:solidFill>
            <a:schemeClr val="bg1"/>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altLang="zh-CN" dirty="0">
              <a:solidFill>
                <a:prstClr val="white"/>
              </a:solidFill>
            </a:endParaRPr>
          </a:p>
          <a:p>
            <a:pPr algn="ctr">
              <a:defRPr/>
            </a:pPr>
            <a:endParaRPr lang="en-US" altLang="zh-CN" dirty="0">
              <a:solidFill>
                <a:prstClr val="white"/>
              </a:solidFill>
            </a:endParaRPr>
          </a:p>
          <a:p>
            <a:pPr algn="ctr">
              <a:defRPr/>
            </a:pPr>
            <a:endParaRPr lang="en-US" altLang="zh-CN" dirty="0">
              <a:solidFill>
                <a:prstClr val="white"/>
              </a:solidFill>
            </a:endParaRPr>
          </a:p>
        </p:txBody>
      </p:sp>
      <p:sp>
        <p:nvSpPr>
          <p:cNvPr id="22554" name="文本框 18"/>
          <p:cNvSpPr txBox="1">
            <a:spLocks noChangeArrowheads="1"/>
          </p:cNvSpPr>
          <p:nvPr/>
        </p:nvSpPr>
        <p:spPr bwMode="auto">
          <a:xfrm>
            <a:off x="1384300" y="2124075"/>
            <a:ext cx="2236788" cy="807913"/>
          </a:xfrm>
          <a:prstGeom prst="rect">
            <a:avLst/>
          </a:prstGeom>
          <a:noFill/>
          <a:ln w="9525">
            <a:noFill/>
            <a:miter lim="800000"/>
            <a:headEnd/>
            <a:tailEnd/>
          </a:ln>
        </p:spPr>
        <p:txBody>
          <a:bodyPr lIns="68580" tIns="34290" rIns="68580" bIns="34290">
            <a:spAutoFit/>
          </a:bodyPr>
          <a:lstStyle/>
          <a:p>
            <a:pPr defTabSz="457200" fontAlgn="base">
              <a:spcBef>
                <a:spcPct val="0"/>
              </a:spcBef>
              <a:spcAft>
                <a:spcPct val="0"/>
              </a:spcAft>
            </a:pPr>
            <a:r>
              <a:rPr lang="zh-CN" altLang="en-US" sz="1600" dirty="0" smtClean="0">
                <a:solidFill>
                  <a:prstClr val="white"/>
                </a:solidFill>
                <a:latin typeface="微软雅黑" pitchFamily="34" charset="-122"/>
              </a:rPr>
              <a:t>可以利用手机</a:t>
            </a:r>
            <a:r>
              <a:rPr lang="en-US" altLang="zh-CN" sz="1600" dirty="0" smtClean="0">
                <a:solidFill>
                  <a:prstClr val="white"/>
                </a:solidFill>
                <a:latin typeface="微软雅黑" pitchFamily="34" charset="-122"/>
              </a:rPr>
              <a:t>App</a:t>
            </a:r>
            <a:r>
              <a:rPr lang="zh-CN" altLang="en-US" sz="1600" dirty="0" smtClean="0">
                <a:solidFill>
                  <a:prstClr val="white"/>
                </a:solidFill>
                <a:latin typeface="微软雅黑" pitchFamily="34" charset="-122"/>
              </a:rPr>
              <a:t>，控制和检测车库开关，告别忘关车库们的烦恼。</a:t>
            </a:r>
            <a:endParaRPr lang="zh-CN" altLang="en-US" sz="1600" dirty="0">
              <a:solidFill>
                <a:prstClr val="white"/>
              </a:solidFill>
              <a:latin typeface="微软雅黑" pitchFamily="34" charset="-122"/>
            </a:endParaRPr>
          </a:p>
        </p:txBody>
      </p:sp>
      <p:sp>
        <p:nvSpPr>
          <p:cNvPr id="22555" name="文本框 19"/>
          <p:cNvSpPr txBox="1">
            <a:spLocks noChangeArrowheads="1"/>
          </p:cNvSpPr>
          <p:nvPr/>
        </p:nvSpPr>
        <p:spPr bwMode="auto">
          <a:xfrm>
            <a:off x="3973513" y="4873625"/>
            <a:ext cx="2263775" cy="1300356"/>
          </a:xfrm>
          <a:prstGeom prst="rect">
            <a:avLst/>
          </a:prstGeom>
          <a:noFill/>
          <a:ln w="9525">
            <a:noFill/>
            <a:miter lim="800000"/>
            <a:headEnd/>
            <a:tailEnd/>
          </a:ln>
        </p:spPr>
        <p:txBody>
          <a:bodyPr lIns="68580" tIns="34290" rIns="68580" bIns="34290">
            <a:spAutoFit/>
          </a:bodyPr>
          <a:lstStyle/>
          <a:p>
            <a:pPr defTabSz="457200" fontAlgn="base">
              <a:spcBef>
                <a:spcPct val="0"/>
              </a:spcBef>
              <a:spcAft>
                <a:spcPct val="0"/>
              </a:spcAft>
            </a:pPr>
            <a:r>
              <a:rPr lang="zh-CN" altLang="en-US" sz="1600" dirty="0" smtClean="0">
                <a:solidFill>
                  <a:prstClr val="white"/>
                </a:solidFill>
                <a:latin typeface="微软雅黑" pitchFamily="34" charset="-122"/>
              </a:rPr>
              <a:t>配有温湿度检测功能，实</a:t>
            </a:r>
            <a:r>
              <a:rPr lang="zh-CN" altLang="en-US" sz="1600" dirty="0">
                <a:solidFill>
                  <a:prstClr val="white"/>
                </a:solidFill>
                <a:latin typeface="微软雅黑" pitchFamily="34" charset="-122"/>
              </a:rPr>
              <a:t>时监测车库内温湿度并上传云端</a:t>
            </a:r>
            <a:r>
              <a:rPr lang="zh-CN" altLang="en-US" sz="1600" dirty="0" smtClean="0">
                <a:solidFill>
                  <a:prstClr val="white"/>
                </a:solidFill>
                <a:latin typeface="微软雅黑" pitchFamily="34" charset="-122"/>
              </a:rPr>
              <a:t>在</a:t>
            </a:r>
            <a:r>
              <a:rPr lang="en-US" altLang="zh-CN" sz="1600" dirty="0" smtClean="0">
                <a:solidFill>
                  <a:prstClr val="white"/>
                </a:solidFill>
                <a:latin typeface="微软雅黑" pitchFamily="34" charset="-122"/>
              </a:rPr>
              <a:t>App</a:t>
            </a:r>
            <a:r>
              <a:rPr lang="zh-CN" altLang="en-US" sz="1600" dirty="0">
                <a:solidFill>
                  <a:prstClr val="white"/>
                </a:solidFill>
                <a:latin typeface="微软雅黑" pitchFamily="34" charset="-122"/>
              </a:rPr>
              <a:t>上显示，</a:t>
            </a:r>
            <a:r>
              <a:rPr lang="zh-CN" altLang="en-US" sz="1600" dirty="0" smtClean="0">
                <a:solidFill>
                  <a:prstClr val="white"/>
                </a:solidFill>
                <a:latin typeface="微软雅黑" pitchFamily="34" charset="-122"/>
              </a:rPr>
              <a:t>使</a:t>
            </a:r>
            <a:r>
              <a:rPr lang="zh-CN" altLang="en-US" sz="1600" dirty="0">
                <a:solidFill>
                  <a:prstClr val="white"/>
                </a:solidFill>
                <a:latin typeface="微软雅黑" pitchFamily="34" charset="-122"/>
              </a:rPr>
              <a:t>用户</a:t>
            </a:r>
            <a:r>
              <a:rPr lang="zh-CN" altLang="en-US" sz="1600" dirty="0" smtClean="0">
                <a:solidFill>
                  <a:prstClr val="white"/>
                </a:solidFill>
                <a:latin typeface="微软雅黑" pitchFamily="34" charset="-122"/>
              </a:rPr>
              <a:t>随</a:t>
            </a:r>
            <a:r>
              <a:rPr lang="zh-CN" altLang="en-US" sz="1600" dirty="0">
                <a:solidFill>
                  <a:prstClr val="white"/>
                </a:solidFill>
                <a:latin typeface="微软雅黑" pitchFamily="34" charset="-122"/>
              </a:rPr>
              <a:t>时了解车库内情</a:t>
            </a:r>
            <a:r>
              <a:rPr lang="zh-CN" altLang="en-US" sz="1600" dirty="0" smtClean="0">
                <a:solidFill>
                  <a:prstClr val="white"/>
                </a:solidFill>
                <a:latin typeface="微软雅黑" pitchFamily="34" charset="-122"/>
              </a:rPr>
              <a:t>况。</a:t>
            </a:r>
            <a:endParaRPr lang="zh-CN" altLang="en-US" sz="1600" dirty="0">
              <a:solidFill>
                <a:prstClr val="white"/>
              </a:solidFill>
              <a:latin typeface="微软雅黑" pitchFamily="34" charset="-122"/>
            </a:endParaRPr>
          </a:p>
        </p:txBody>
      </p:sp>
      <p:sp>
        <p:nvSpPr>
          <p:cNvPr id="22556" name="文本框 20"/>
          <p:cNvSpPr txBox="1">
            <a:spLocks noChangeArrowheads="1"/>
          </p:cNvSpPr>
          <p:nvPr/>
        </p:nvSpPr>
        <p:spPr bwMode="auto">
          <a:xfrm>
            <a:off x="6694488" y="2390904"/>
            <a:ext cx="2236787" cy="561692"/>
          </a:xfrm>
          <a:prstGeom prst="rect">
            <a:avLst/>
          </a:prstGeom>
          <a:noFill/>
          <a:ln w="9525">
            <a:noFill/>
            <a:miter lim="800000"/>
            <a:headEnd/>
            <a:tailEnd/>
          </a:ln>
        </p:spPr>
        <p:txBody>
          <a:bodyPr lIns="68580" tIns="34290" rIns="68580" bIns="34290">
            <a:spAutoFit/>
          </a:bodyPr>
          <a:lstStyle/>
          <a:p>
            <a:pPr defTabSz="457200" fontAlgn="base">
              <a:spcBef>
                <a:spcPct val="0"/>
              </a:spcBef>
              <a:spcAft>
                <a:spcPct val="0"/>
              </a:spcAft>
            </a:pPr>
            <a:r>
              <a:rPr lang="zh-CN" altLang="en-US" sz="1600" dirty="0">
                <a:solidFill>
                  <a:prstClr val="white"/>
                </a:solidFill>
                <a:latin typeface="微软雅黑" pitchFamily="34" charset="-122"/>
              </a:rPr>
              <a:t>用户可自定义灯的颜色，为车库营造各种氛</a:t>
            </a:r>
            <a:r>
              <a:rPr lang="zh-CN" altLang="en-US" sz="1600" dirty="0" smtClean="0">
                <a:solidFill>
                  <a:prstClr val="white"/>
                </a:solidFill>
                <a:latin typeface="微软雅黑" pitchFamily="34" charset="-122"/>
              </a:rPr>
              <a:t>围。</a:t>
            </a:r>
            <a:endParaRPr lang="zh-CN" altLang="en-US" sz="1600" dirty="0">
              <a:solidFill>
                <a:prstClr val="white"/>
              </a:solidFill>
              <a:latin typeface="微软雅黑" pitchFamily="34" charset="-122"/>
            </a:endParaRPr>
          </a:p>
        </p:txBody>
      </p:sp>
      <p:sp>
        <p:nvSpPr>
          <p:cNvPr id="22558" name="矩形 22"/>
          <p:cNvSpPr>
            <a:spLocks noChangeArrowheads="1"/>
          </p:cNvSpPr>
          <p:nvPr/>
        </p:nvSpPr>
        <p:spPr bwMode="auto">
          <a:xfrm>
            <a:off x="1690232" y="4048125"/>
            <a:ext cx="1210588" cy="400110"/>
          </a:xfrm>
          <a:prstGeom prst="rect">
            <a:avLst/>
          </a:prstGeom>
          <a:noFill/>
          <a:ln w="9525">
            <a:noFill/>
            <a:miter lim="800000"/>
            <a:headEnd/>
            <a:tailEnd/>
          </a:ln>
        </p:spPr>
        <p:txBody>
          <a:bodyPr wrap="none">
            <a:spAutoFit/>
          </a:bodyPr>
          <a:lstStyle/>
          <a:p>
            <a:pPr algn="ctr" fontAlgn="base">
              <a:spcBef>
                <a:spcPct val="0"/>
              </a:spcBef>
              <a:spcAft>
                <a:spcPct val="0"/>
              </a:spcAft>
            </a:pPr>
            <a:r>
              <a:rPr lang="zh-CN" altLang="en-US" sz="2000" b="1" dirty="0" smtClean="0">
                <a:solidFill>
                  <a:prstClr val="black"/>
                </a:solidFill>
              </a:rPr>
              <a:t>车库开关</a:t>
            </a:r>
            <a:endParaRPr lang="en-US" altLang="zh-CN" sz="2000" b="1" dirty="0">
              <a:solidFill>
                <a:prstClr val="black"/>
              </a:solidFill>
            </a:endParaRPr>
          </a:p>
        </p:txBody>
      </p:sp>
      <p:sp>
        <p:nvSpPr>
          <p:cNvPr id="22559" name="矩形 23"/>
          <p:cNvSpPr>
            <a:spLocks noChangeArrowheads="1"/>
          </p:cNvSpPr>
          <p:nvPr/>
        </p:nvSpPr>
        <p:spPr bwMode="auto">
          <a:xfrm>
            <a:off x="9640430" y="4048125"/>
            <a:ext cx="1210589" cy="400110"/>
          </a:xfrm>
          <a:prstGeom prst="rect">
            <a:avLst/>
          </a:prstGeom>
          <a:noFill/>
          <a:ln w="9525">
            <a:noFill/>
            <a:miter lim="800000"/>
            <a:headEnd/>
            <a:tailEnd/>
          </a:ln>
        </p:spPr>
        <p:txBody>
          <a:bodyPr wrap="none">
            <a:spAutoFit/>
          </a:bodyPr>
          <a:lstStyle/>
          <a:p>
            <a:pPr algn="ctr" fontAlgn="base">
              <a:spcBef>
                <a:spcPct val="0"/>
              </a:spcBef>
              <a:spcAft>
                <a:spcPct val="0"/>
              </a:spcAft>
            </a:pPr>
            <a:r>
              <a:rPr lang="zh-CN" altLang="en-US" sz="2000" b="1" dirty="0">
                <a:solidFill>
                  <a:prstClr val="black"/>
                </a:solidFill>
              </a:rPr>
              <a:t>智</a:t>
            </a:r>
            <a:r>
              <a:rPr lang="zh-CN" altLang="en-US" sz="2000" b="1" dirty="0" smtClean="0">
                <a:solidFill>
                  <a:prstClr val="black"/>
                </a:solidFill>
              </a:rPr>
              <a:t>能车库</a:t>
            </a:r>
            <a:endParaRPr lang="en-US" altLang="zh-CN" sz="2000" b="1" dirty="0">
              <a:solidFill>
                <a:prstClr val="black"/>
              </a:solidFill>
            </a:endParaRPr>
          </a:p>
        </p:txBody>
      </p:sp>
      <p:sp>
        <p:nvSpPr>
          <p:cNvPr id="22560" name="矩形 24"/>
          <p:cNvSpPr>
            <a:spLocks noChangeArrowheads="1"/>
          </p:cNvSpPr>
          <p:nvPr/>
        </p:nvSpPr>
        <p:spPr bwMode="auto">
          <a:xfrm>
            <a:off x="6904121" y="4048125"/>
            <a:ext cx="1415772" cy="338554"/>
          </a:xfrm>
          <a:prstGeom prst="rect">
            <a:avLst/>
          </a:prstGeom>
          <a:noFill/>
          <a:ln w="9525">
            <a:noFill/>
            <a:miter lim="800000"/>
            <a:headEnd/>
            <a:tailEnd/>
          </a:ln>
        </p:spPr>
        <p:txBody>
          <a:bodyPr wrap="none">
            <a:spAutoFit/>
          </a:bodyPr>
          <a:lstStyle/>
          <a:p>
            <a:pPr algn="ctr" fontAlgn="base">
              <a:spcBef>
                <a:spcPct val="0"/>
              </a:spcBef>
              <a:spcAft>
                <a:spcPct val="0"/>
              </a:spcAft>
            </a:pPr>
            <a:r>
              <a:rPr lang="zh-CN" altLang="en-US" sz="1600" b="1" dirty="0" smtClean="0">
                <a:solidFill>
                  <a:prstClr val="black"/>
                </a:solidFill>
              </a:rPr>
              <a:t>车库灯光效果</a:t>
            </a:r>
            <a:endParaRPr lang="en-US" altLang="zh-CN" sz="1600" b="1" dirty="0">
              <a:solidFill>
                <a:prstClr val="black"/>
              </a:solidFill>
            </a:endParaRPr>
          </a:p>
        </p:txBody>
      </p:sp>
      <p:sp>
        <p:nvSpPr>
          <p:cNvPr id="22561" name="矩形 25"/>
          <p:cNvSpPr>
            <a:spLocks noChangeArrowheads="1"/>
          </p:cNvSpPr>
          <p:nvPr/>
        </p:nvSpPr>
        <p:spPr bwMode="auto">
          <a:xfrm>
            <a:off x="4218002" y="4048125"/>
            <a:ext cx="1441420" cy="307777"/>
          </a:xfrm>
          <a:prstGeom prst="rect">
            <a:avLst/>
          </a:prstGeom>
          <a:noFill/>
          <a:ln w="9525">
            <a:noFill/>
            <a:miter lim="800000"/>
            <a:headEnd/>
            <a:tailEnd/>
          </a:ln>
        </p:spPr>
        <p:txBody>
          <a:bodyPr wrap="none">
            <a:spAutoFit/>
          </a:bodyPr>
          <a:lstStyle/>
          <a:p>
            <a:pPr algn="ctr" fontAlgn="base">
              <a:spcBef>
                <a:spcPct val="0"/>
              </a:spcBef>
              <a:spcAft>
                <a:spcPct val="0"/>
              </a:spcAft>
            </a:pPr>
            <a:r>
              <a:rPr lang="zh-CN" altLang="en-US" sz="1400" b="1" dirty="0" smtClean="0">
                <a:solidFill>
                  <a:prstClr val="black"/>
                </a:solidFill>
              </a:rPr>
              <a:t>车库温湿度检测</a:t>
            </a:r>
            <a:endParaRPr lang="en-US" altLang="zh-CN" sz="1400" b="1" dirty="0">
              <a:solidFill>
                <a:prstClr val="black"/>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0548" y="2770806"/>
            <a:ext cx="1464712" cy="1268764"/>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8917" y="3150479"/>
            <a:ext cx="681243" cy="86210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1164" y="3405188"/>
            <a:ext cx="591563" cy="59156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3761" y="3309938"/>
            <a:ext cx="686813" cy="686813"/>
          </a:xfrm>
          <a:prstGeom prst="rect">
            <a:avLst/>
          </a:prstGeom>
        </p:spPr>
      </p:pic>
    </p:spTree>
    <p:extLst>
      <p:ext uri="{BB962C8B-B14F-4D97-AF65-F5344CB8AC3E}">
        <p14:creationId xmlns:p14="http://schemas.microsoft.com/office/powerpoint/2010/main" val="36548167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4" presetClass="entr" presetSubtype="10" fill="hold" grpId="0" nodeType="afterEffect">
                                  <p:stCondLst>
                                    <p:cond delay="0"/>
                                  </p:stCondLst>
                                  <p:childTnLst>
                                    <p:set>
                                      <p:cBhvr>
                                        <p:cTn id="12" dur="1" fill="hold">
                                          <p:stCondLst>
                                            <p:cond delay="0"/>
                                          </p:stCondLst>
                                        </p:cTn>
                                        <p:tgtEl>
                                          <p:spTgt spid="22534"/>
                                        </p:tgtEl>
                                        <p:attrNameLst>
                                          <p:attrName>style.visibility</p:attrName>
                                        </p:attrNameLst>
                                      </p:cBhvr>
                                      <p:to>
                                        <p:strVal val="visible"/>
                                      </p:to>
                                    </p:set>
                                    <p:animEffect transition="in" filter="randombar(horizontal)">
                                      <p:cBhvr>
                                        <p:cTn id="13" dur="250"/>
                                        <p:tgtEl>
                                          <p:spTgt spid="22534"/>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90"/>
                                          </p:val>
                                        </p:tav>
                                        <p:tav tm="100000">
                                          <p:val>
                                            <p:fltVal val="0"/>
                                          </p:val>
                                        </p:tav>
                                      </p:tavLst>
                                    </p:anim>
                                    <p:animEffect transition="in" filter="fade">
                                      <p:cBhvr>
                                        <p:cTn id="21" dur="500"/>
                                        <p:tgtEl>
                                          <p:spTgt spid="8"/>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ircle(in)">
                                      <p:cBhvr>
                                        <p:cTn id="24" dur="500"/>
                                        <p:tgtEl>
                                          <p:spTgt spid="10"/>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500"/>
                                        <p:tgtEl>
                                          <p:spTgt spid="12"/>
                                        </p:tgtEl>
                                      </p:cBhvr>
                                    </p:animEffect>
                                  </p:childTnLst>
                                </p:cTn>
                              </p:par>
                              <p:par>
                                <p:cTn id="28" presetID="45"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anim calcmode="lin" valueType="num">
                                      <p:cBhvr>
                                        <p:cTn id="31" dur="500" fill="hold"/>
                                        <p:tgtEl>
                                          <p:spTgt spid="14"/>
                                        </p:tgtEl>
                                        <p:attrNameLst>
                                          <p:attrName>ppt_w</p:attrName>
                                        </p:attrNameLst>
                                      </p:cBhvr>
                                      <p:tavLst>
                                        <p:tav tm="0" fmla="#ppt_w*sin(2.5*pi*$)">
                                          <p:val>
                                            <p:fltVal val="0"/>
                                          </p:val>
                                        </p:tav>
                                        <p:tav tm="100000">
                                          <p:val>
                                            <p:fltVal val="1"/>
                                          </p:val>
                                        </p:tav>
                                      </p:tavLst>
                                    </p:anim>
                                    <p:anim calcmode="lin" valueType="num">
                                      <p:cBhvr>
                                        <p:cTn id="32" dur="500" fill="hold"/>
                                        <p:tgtEl>
                                          <p:spTgt spid="14"/>
                                        </p:tgtEl>
                                        <p:attrNameLst>
                                          <p:attrName>ppt_h</p:attrName>
                                        </p:attrNameLst>
                                      </p:cBhvr>
                                      <p:tavLst>
                                        <p:tav tm="0">
                                          <p:val>
                                            <p:strVal val="#ppt_h"/>
                                          </p:val>
                                        </p:tav>
                                        <p:tav tm="100000">
                                          <p:val>
                                            <p:strVal val="#ppt_h"/>
                                          </p:val>
                                        </p:tav>
                                      </p:tavLst>
                                    </p:anim>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down)">
                                      <p:cBhvr>
                                        <p:cTn id="36" dur="500"/>
                                        <p:tgtEl>
                                          <p:spTgt spid="3"/>
                                        </p:tgtEl>
                                      </p:cBhvr>
                                    </p:animEffect>
                                  </p:childTnLst>
                                </p:cTn>
                              </p:par>
                            </p:childTnLst>
                          </p:cTn>
                        </p:par>
                        <p:par>
                          <p:cTn id="37" fill="hold">
                            <p:stCondLst>
                              <p:cond delay="1000"/>
                            </p:stCondLst>
                            <p:childTnLst>
                              <p:par>
                                <p:cTn id="38" presetID="22" presetClass="entr" presetSubtype="4"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par>
                          <p:cTn id="41" fill="hold">
                            <p:stCondLst>
                              <p:cond delay="1500"/>
                            </p:stCondLst>
                            <p:childTnLst>
                              <p:par>
                                <p:cTn id="42" presetID="22" presetClass="entr" presetSubtype="4"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childTnLst>
                          </p:cTn>
                        </p:par>
                        <p:par>
                          <p:cTn id="45" fill="hold">
                            <p:stCondLst>
                              <p:cond delay="2000"/>
                            </p:stCondLst>
                            <p:childTnLst>
                              <p:par>
                                <p:cTn id="46" presetID="6" presetClass="entr" presetSubtype="16"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circle(in)">
                                      <p:cBhvr>
                                        <p:cTn id="48" dur="20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2558"/>
                                        </p:tgtEl>
                                        <p:attrNameLst>
                                          <p:attrName>style.visibility</p:attrName>
                                        </p:attrNameLst>
                                      </p:cBhvr>
                                      <p:to>
                                        <p:strVal val="visible"/>
                                      </p:to>
                                    </p:set>
                                    <p:animEffect transition="in" filter="wipe(down)">
                                      <p:cBhvr>
                                        <p:cTn id="53" dur="500"/>
                                        <p:tgtEl>
                                          <p:spTgt spid="22558"/>
                                        </p:tgtEl>
                                      </p:cBhvr>
                                    </p:animEffect>
                                  </p:childTnLst>
                                </p:cTn>
                              </p:par>
                            </p:childTnLst>
                          </p:cTn>
                        </p:par>
                        <p:par>
                          <p:cTn id="54" fill="hold">
                            <p:stCondLst>
                              <p:cond delay="500"/>
                            </p:stCondLst>
                            <p:childTnLst>
                              <p:par>
                                <p:cTn id="55" presetID="22" presetClass="entr" presetSubtype="4" fill="hold" grpId="0" nodeType="afterEffect">
                                  <p:stCondLst>
                                    <p:cond delay="0"/>
                                  </p:stCondLst>
                                  <p:childTnLst>
                                    <p:set>
                                      <p:cBhvr>
                                        <p:cTn id="56" dur="1" fill="hold">
                                          <p:stCondLst>
                                            <p:cond delay="0"/>
                                          </p:stCondLst>
                                        </p:cTn>
                                        <p:tgtEl>
                                          <p:spTgt spid="22561"/>
                                        </p:tgtEl>
                                        <p:attrNameLst>
                                          <p:attrName>style.visibility</p:attrName>
                                        </p:attrNameLst>
                                      </p:cBhvr>
                                      <p:to>
                                        <p:strVal val="visible"/>
                                      </p:to>
                                    </p:set>
                                    <p:animEffect transition="in" filter="wipe(down)">
                                      <p:cBhvr>
                                        <p:cTn id="57" dur="500"/>
                                        <p:tgtEl>
                                          <p:spTgt spid="22561"/>
                                        </p:tgtEl>
                                      </p:cBhvr>
                                    </p:animEffect>
                                  </p:childTnLst>
                                </p:cTn>
                              </p:par>
                            </p:childTnLst>
                          </p:cTn>
                        </p:par>
                        <p:par>
                          <p:cTn id="58" fill="hold">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22560"/>
                                        </p:tgtEl>
                                        <p:attrNameLst>
                                          <p:attrName>style.visibility</p:attrName>
                                        </p:attrNameLst>
                                      </p:cBhvr>
                                      <p:to>
                                        <p:strVal val="visible"/>
                                      </p:to>
                                    </p:set>
                                    <p:animEffect transition="in" filter="wipe(down)">
                                      <p:cBhvr>
                                        <p:cTn id="61" dur="500"/>
                                        <p:tgtEl>
                                          <p:spTgt spid="22560"/>
                                        </p:tgtEl>
                                      </p:cBhvr>
                                    </p:animEffect>
                                  </p:childTnLst>
                                </p:cTn>
                              </p:par>
                            </p:childTnLst>
                          </p:cTn>
                        </p:par>
                        <p:par>
                          <p:cTn id="62" fill="hold">
                            <p:stCondLst>
                              <p:cond delay="1500"/>
                            </p:stCondLst>
                            <p:childTnLst>
                              <p:par>
                                <p:cTn id="63" presetID="22" presetClass="entr" presetSubtype="4" fill="hold" grpId="0" nodeType="afterEffect">
                                  <p:stCondLst>
                                    <p:cond delay="0"/>
                                  </p:stCondLst>
                                  <p:childTnLst>
                                    <p:set>
                                      <p:cBhvr>
                                        <p:cTn id="64" dur="1" fill="hold">
                                          <p:stCondLst>
                                            <p:cond delay="0"/>
                                          </p:stCondLst>
                                        </p:cTn>
                                        <p:tgtEl>
                                          <p:spTgt spid="22559"/>
                                        </p:tgtEl>
                                        <p:attrNameLst>
                                          <p:attrName>style.visibility</p:attrName>
                                        </p:attrNameLst>
                                      </p:cBhvr>
                                      <p:to>
                                        <p:strVal val="visible"/>
                                      </p:to>
                                    </p:set>
                                    <p:animEffect transition="in" filter="wipe(down)">
                                      <p:cBhvr>
                                        <p:cTn id="65" dur="500"/>
                                        <p:tgtEl>
                                          <p:spTgt spid="225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1000"/>
                                        <p:tgtEl>
                                          <p:spTgt spid="11"/>
                                        </p:tgtEl>
                                      </p:cBhvr>
                                    </p:animEffect>
                                    <p:anim calcmode="lin" valueType="num">
                                      <p:cBhvr>
                                        <p:cTn id="76" dur="1000" fill="hold"/>
                                        <p:tgtEl>
                                          <p:spTgt spid="11"/>
                                        </p:tgtEl>
                                        <p:attrNameLst>
                                          <p:attrName>ppt_x</p:attrName>
                                        </p:attrNameLst>
                                      </p:cBhvr>
                                      <p:tavLst>
                                        <p:tav tm="0">
                                          <p:val>
                                            <p:strVal val="#ppt_x"/>
                                          </p:val>
                                        </p:tav>
                                        <p:tav tm="100000">
                                          <p:val>
                                            <p:strVal val="#ppt_x"/>
                                          </p:val>
                                        </p:tav>
                                      </p:tavLst>
                                    </p:anim>
                                    <p:anim calcmode="lin" valueType="num">
                                      <p:cBhvr>
                                        <p:cTn id="77" dur="1000" fill="hold"/>
                                        <p:tgtEl>
                                          <p:spTgt spid="1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1000"/>
                                        <p:tgtEl>
                                          <p:spTgt spid="13"/>
                                        </p:tgtEl>
                                      </p:cBhvr>
                                    </p:animEffect>
                                    <p:anim calcmode="lin" valueType="num">
                                      <p:cBhvr>
                                        <p:cTn id="81" dur="1000" fill="hold"/>
                                        <p:tgtEl>
                                          <p:spTgt spid="13"/>
                                        </p:tgtEl>
                                        <p:attrNameLst>
                                          <p:attrName>ppt_x</p:attrName>
                                        </p:attrNameLst>
                                      </p:cBhvr>
                                      <p:tavLst>
                                        <p:tav tm="0">
                                          <p:val>
                                            <p:strVal val="#ppt_x"/>
                                          </p:val>
                                        </p:tav>
                                        <p:tav tm="100000">
                                          <p:val>
                                            <p:strVal val="#ppt_x"/>
                                          </p:val>
                                        </p:tav>
                                      </p:tavLst>
                                    </p:anim>
                                    <p:anim calcmode="lin" valueType="num">
                                      <p:cBhvr>
                                        <p:cTn id="8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2554"/>
                                        </p:tgtEl>
                                        <p:attrNameLst>
                                          <p:attrName>style.visibility</p:attrName>
                                        </p:attrNameLst>
                                      </p:cBhvr>
                                      <p:to>
                                        <p:strVal val="visible"/>
                                      </p:to>
                                    </p:set>
                                    <p:anim calcmode="lin" valueType="num">
                                      <p:cBhvr additive="base">
                                        <p:cTn id="87" dur="500" fill="hold"/>
                                        <p:tgtEl>
                                          <p:spTgt spid="22554"/>
                                        </p:tgtEl>
                                        <p:attrNameLst>
                                          <p:attrName>ppt_x</p:attrName>
                                        </p:attrNameLst>
                                      </p:cBhvr>
                                      <p:tavLst>
                                        <p:tav tm="0">
                                          <p:val>
                                            <p:strVal val="#ppt_x"/>
                                          </p:val>
                                        </p:tav>
                                        <p:tav tm="100000">
                                          <p:val>
                                            <p:strVal val="#ppt_x"/>
                                          </p:val>
                                        </p:tav>
                                      </p:tavLst>
                                    </p:anim>
                                    <p:anim calcmode="lin" valueType="num">
                                      <p:cBhvr additive="base">
                                        <p:cTn id="88" dur="500" fill="hold"/>
                                        <p:tgtEl>
                                          <p:spTgt spid="2255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22555">
                                            <p:txEl>
                                              <p:pRg st="0" end="0"/>
                                            </p:txEl>
                                          </p:spTgt>
                                        </p:tgtEl>
                                        <p:attrNameLst>
                                          <p:attrName>style.visibility</p:attrName>
                                        </p:attrNameLst>
                                      </p:cBhvr>
                                      <p:to>
                                        <p:strVal val="visible"/>
                                      </p:to>
                                    </p:set>
                                    <p:anim calcmode="lin" valueType="num">
                                      <p:cBhvr additive="base">
                                        <p:cTn id="93" dur="500" fill="hold"/>
                                        <p:tgtEl>
                                          <p:spTgt spid="2255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22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22556">
                                            <p:txEl>
                                              <p:pRg st="0" end="0"/>
                                            </p:txEl>
                                          </p:spTgt>
                                        </p:tgtEl>
                                        <p:attrNameLst>
                                          <p:attrName>style.visibility</p:attrName>
                                        </p:attrNameLst>
                                      </p:cBhvr>
                                      <p:to>
                                        <p:strVal val="visible"/>
                                      </p:to>
                                    </p:set>
                                    <p:anim calcmode="lin" valueType="num">
                                      <p:cBhvr additive="base">
                                        <p:cTn id="99" dur="500" fill="hold"/>
                                        <p:tgtEl>
                                          <p:spTgt spid="22556">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2255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P spid="8" grpId="0" animBg="1"/>
      <p:bldP spid="9" grpId="0" animBg="1"/>
      <p:bldP spid="10" grpId="0" animBg="1"/>
      <p:bldP spid="11" grpId="0" animBg="1"/>
      <p:bldP spid="12" grpId="0" animBg="1"/>
      <p:bldP spid="13" grpId="0" animBg="1"/>
      <p:bldP spid="14" grpId="0" animBg="1"/>
      <p:bldP spid="22554" grpId="0"/>
      <p:bldP spid="22558" grpId="0"/>
      <p:bldP spid="22559" grpId="0"/>
      <p:bldP spid="22560" grpId="0"/>
      <p:bldP spid="22561"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62095" y="415219"/>
            <a:ext cx="912847" cy="784932"/>
          </a:xfrm>
          <a:prstGeom prst="rect">
            <a:avLst/>
          </a:prstGeom>
        </p:spPr>
      </p:pic>
      <p:pic>
        <p:nvPicPr>
          <p:cNvPr id="3" name="图片 2"/>
          <p:cNvPicPr>
            <a:picLocks noChangeAspect="1"/>
          </p:cNvPicPr>
          <p:nvPr/>
        </p:nvPicPr>
        <p:blipFill>
          <a:blip r:embed="rId2"/>
          <a:stretch>
            <a:fillRect/>
          </a:stretch>
        </p:blipFill>
        <p:spPr>
          <a:xfrm>
            <a:off x="1077314" y="615243"/>
            <a:ext cx="995255" cy="855793"/>
          </a:xfrm>
          <a:prstGeom prst="rect">
            <a:avLst/>
          </a:prstGeom>
        </p:spPr>
      </p:pic>
      <p:sp>
        <p:nvSpPr>
          <p:cNvPr id="4" name="文本框 3"/>
          <p:cNvSpPr txBox="1"/>
          <p:nvPr/>
        </p:nvSpPr>
        <p:spPr>
          <a:xfrm>
            <a:off x="2072569" y="750751"/>
            <a:ext cx="4572000" cy="584775"/>
          </a:xfrm>
          <a:prstGeom prst="rect">
            <a:avLst/>
          </a:prstGeom>
          <a:noFill/>
        </p:spPr>
        <p:txBody>
          <a:bodyPr wrap="square" rtlCol="0">
            <a:spAutoFit/>
          </a:bodyPr>
          <a:lstStyle/>
          <a:p>
            <a:r>
              <a:rPr lang="zh-CN" altLang="en-US" sz="3200" dirty="0" smtClean="0">
                <a:solidFill>
                  <a:srgbClr val="0072C6"/>
                </a:solidFill>
              </a:rPr>
              <a:t>操作界面</a:t>
            </a:r>
            <a:endParaRPr lang="zh-CN" altLang="en-US" sz="3200" dirty="0">
              <a:solidFill>
                <a:srgbClr val="0072C6"/>
              </a:solidFill>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5247" y="615243"/>
            <a:ext cx="4747846" cy="685800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0175" y="615243"/>
            <a:ext cx="4747846" cy="6858000"/>
          </a:xfrm>
          <a:prstGeom prst="rect">
            <a:avLst/>
          </a:prstGeom>
        </p:spPr>
      </p:pic>
    </p:spTree>
    <p:extLst>
      <p:ext uri="{BB962C8B-B14F-4D97-AF65-F5344CB8AC3E}">
        <p14:creationId xmlns:p14="http://schemas.microsoft.com/office/powerpoint/2010/main" val="270118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par>
                          <p:cTn id="25" fill="hold">
                            <p:stCondLst>
                              <p:cond delay="500"/>
                            </p:stCondLst>
                            <p:childTnLst>
                              <p:par>
                                <p:cTn id="26" presetID="14" presetClass="entr" presetSubtype="1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p:cNvCxnSpPr/>
          <p:nvPr/>
        </p:nvCxnSpPr>
        <p:spPr>
          <a:xfrm flipV="1">
            <a:off x="0" y="1596572"/>
            <a:ext cx="12192000" cy="2177143"/>
          </a:xfrm>
          <a:prstGeom prst="line">
            <a:avLst/>
          </a:prstGeom>
          <a:ln>
            <a:solidFill>
              <a:schemeClr val="bg1">
                <a:alpha val="20000"/>
              </a:schemeClr>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0" y="1901372"/>
            <a:ext cx="12192000" cy="2177143"/>
          </a:xfrm>
          <a:prstGeom prst="line">
            <a:avLst/>
          </a:prstGeom>
          <a:ln>
            <a:solidFill>
              <a:schemeClr val="bg1"/>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0" y="2206172"/>
            <a:ext cx="12192000" cy="2177143"/>
          </a:xfrm>
          <a:prstGeom prst="line">
            <a:avLst/>
          </a:prstGeom>
          <a:ln>
            <a:solidFill>
              <a:schemeClr val="bg1">
                <a:alpha val="20000"/>
              </a:schemeClr>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4485503" y="1795461"/>
            <a:ext cx="3267075" cy="3267075"/>
          </a:xfrm>
          <a:prstGeom prst="ellipse">
            <a:avLst/>
          </a:prstGeom>
          <a:solidFill>
            <a:schemeClr val="bg1"/>
          </a:solidFill>
          <a:ln>
            <a:noFill/>
          </a:ln>
          <a:effectLst>
            <a:glow rad="355600">
              <a:schemeClr val="bg1">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4338040" y="1671041"/>
            <a:ext cx="3515917" cy="3515917"/>
          </a:xfrm>
          <a:prstGeom prst="ellipse">
            <a:avLst/>
          </a:prstGeom>
          <a:no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椭圆 13"/>
          <p:cNvSpPr/>
          <p:nvPr/>
        </p:nvSpPr>
        <p:spPr>
          <a:xfrm>
            <a:off x="2540196" y="3251921"/>
            <a:ext cx="674194" cy="674194"/>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椭圆 15"/>
          <p:cNvSpPr/>
          <p:nvPr/>
        </p:nvSpPr>
        <p:spPr>
          <a:xfrm>
            <a:off x="8578358" y="1901372"/>
            <a:ext cx="1064719" cy="1064719"/>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1461864" y="3149639"/>
            <a:ext cx="1209824" cy="1209824"/>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8130119" y="2217261"/>
            <a:ext cx="633265" cy="633265"/>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10777096" y="1213068"/>
            <a:ext cx="1705261" cy="1705261"/>
          </a:xfrm>
          <a:prstGeom prst="ellipse">
            <a:avLst/>
          </a:prstGeom>
          <a:solidFill>
            <a:schemeClr val="bg1">
              <a:alpha val="1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椭圆 20"/>
          <p:cNvSpPr/>
          <p:nvPr/>
        </p:nvSpPr>
        <p:spPr>
          <a:xfrm>
            <a:off x="-755081" y="3251921"/>
            <a:ext cx="1705261" cy="1705261"/>
          </a:xfrm>
          <a:prstGeom prst="ellipse">
            <a:avLst/>
          </a:prstGeom>
          <a:solidFill>
            <a:schemeClr val="bg1">
              <a:alpha val="3000"/>
            </a:schemeClr>
          </a:solidFill>
          <a:ln>
            <a:solidFill>
              <a:schemeClr val="bg1">
                <a:alpha val="10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21"/>
          <p:cNvSpPr txBox="1"/>
          <p:nvPr/>
        </p:nvSpPr>
        <p:spPr>
          <a:xfrm>
            <a:off x="5691679" y="2265579"/>
            <a:ext cx="854721" cy="1323439"/>
          </a:xfrm>
          <a:prstGeom prst="rect">
            <a:avLst/>
          </a:prstGeom>
          <a:noFill/>
        </p:spPr>
        <p:txBody>
          <a:bodyPr wrap="none" rtlCol="0">
            <a:spAutoFit/>
          </a:bodyPr>
          <a:lstStyle/>
          <a:p>
            <a:r>
              <a:rPr lang="en-US" altLang="zh-CN" sz="8000" dirty="0" smtClean="0">
                <a:solidFill>
                  <a:prstClr val="black"/>
                </a:solidFill>
                <a:latin typeface="方正兰亭超细黑简体" panose="02000000000000000000" pitchFamily="2" charset="-122"/>
                <a:ea typeface="方正兰亭超细黑简体" panose="02000000000000000000" pitchFamily="2" charset="-122"/>
              </a:rPr>
              <a:t>4</a:t>
            </a:r>
            <a:endParaRPr lang="zh-CN" altLang="en-US" sz="8000" dirty="0">
              <a:solidFill>
                <a:prstClr val="black"/>
              </a:solidFill>
              <a:latin typeface="方正兰亭超细黑简体" panose="02000000000000000000" pitchFamily="2" charset="-122"/>
              <a:ea typeface="方正兰亭超细黑简体" panose="02000000000000000000" pitchFamily="2" charset="-122"/>
            </a:endParaRPr>
          </a:p>
        </p:txBody>
      </p:sp>
      <p:sp>
        <p:nvSpPr>
          <p:cNvPr id="24" name="文本框 23"/>
          <p:cNvSpPr txBox="1"/>
          <p:nvPr/>
        </p:nvSpPr>
        <p:spPr>
          <a:xfrm>
            <a:off x="4987961" y="3861583"/>
            <a:ext cx="2262158" cy="369332"/>
          </a:xfrm>
          <a:prstGeom prst="rect">
            <a:avLst/>
          </a:prstGeom>
          <a:noFill/>
        </p:spPr>
        <p:txBody>
          <a:bodyPr wrap="none" rtlCol="0">
            <a:spAutoFit/>
          </a:bodyPr>
          <a:lstStyle/>
          <a:p>
            <a:pPr lvl="0"/>
            <a:r>
              <a:rPr lang="zh-CN" altLang="en-US" dirty="0">
                <a:solidFill>
                  <a:prstClr val="black"/>
                </a:solidFill>
                <a:latin typeface="方正兰亭超细黑简体" panose="02000000000000000000" pitchFamily="2" charset="-122"/>
                <a:ea typeface="方正兰亭超细黑简体" panose="02000000000000000000" pitchFamily="2" charset="-122"/>
              </a:rPr>
              <a:t>项目产品的市场前景</a:t>
            </a:r>
          </a:p>
        </p:txBody>
      </p:sp>
    </p:spTree>
    <p:extLst>
      <p:ext uri="{BB962C8B-B14F-4D97-AF65-F5344CB8AC3E}">
        <p14:creationId xmlns:p14="http://schemas.microsoft.com/office/powerpoint/2010/main" val="328977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ppt_w</p:attrName>
                                        </p:attrNameLst>
                                      </p:cBhvr>
                                      <p:tavLst>
                                        <p:tav tm="0" fmla="#ppt_w*sin(2.5*pi*$)">
                                          <p:val>
                                            <p:fltVal val="0"/>
                                          </p:val>
                                        </p:tav>
                                        <p:tav tm="100000">
                                          <p:val>
                                            <p:fltVal val="1"/>
                                          </p:val>
                                        </p:tav>
                                      </p:tavLst>
                                    </p:anim>
                                    <p:anim calcmode="lin" valueType="num">
                                      <p:cBhvr>
                                        <p:cTn id="9" dur="25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ppt_w</p:attrName>
                                        </p:attrNameLst>
                                      </p:cBhvr>
                                      <p:tavLst>
                                        <p:tav tm="0" fmla="#ppt_w*sin(2.5*pi*$)">
                                          <p:val>
                                            <p:fltVal val="0"/>
                                          </p:val>
                                        </p:tav>
                                        <p:tav tm="100000">
                                          <p:val>
                                            <p:fltVal val="1"/>
                                          </p:val>
                                        </p:tav>
                                      </p:tavLst>
                                    </p:anim>
                                    <p:anim calcmode="lin" valueType="num">
                                      <p:cBhvr>
                                        <p:cTn id="14" dur="250" fill="hold"/>
                                        <p:tgtEl>
                                          <p:spTgt spid="8"/>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ppt_w</p:attrName>
                                        </p:attrNameLst>
                                      </p:cBhvr>
                                      <p:tavLst>
                                        <p:tav tm="0" fmla="#ppt_w*sin(2.5*pi*$)">
                                          <p:val>
                                            <p:fltVal val="0"/>
                                          </p:val>
                                        </p:tav>
                                        <p:tav tm="100000">
                                          <p:val>
                                            <p:fltVal val="1"/>
                                          </p:val>
                                        </p:tav>
                                      </p:tavLst>
                                    </p:anim>
                                    <p:anim calcmode="lin" valueType="num">
                                      <p:cBhvr>
                                        <p:cTn id="19" dur="250" fill="hold"/>
                                        <p:tgtEl>
                                          <p:spTgt spid="9"/>
                                        </p:tgtEl>
                                        <p:attrNameLst>
                                          <p:attrName>ppt_h</p:attrName>
                                        </p:attrNameLst>
                                      </p:cBhvr>
                                      <p:tavLst>
                                        <p:tav tm="0">
                                          <p:val>
                                            <p:strVal val="#ppt_h"/>
                                          </p:val>
                                        </p:tav>
                                        <p:tav tm="100000">
                                          <p:val>
                                            <p:strVal val="#ppt_h"/>
                                          </p:val>
                                        </p:tav>
                                      </p:tavLst>
                                    </p:anim>
                                  </p:childTnLst>
                                </p:cTn>
                              </p:par>
                            </p:childTnLst>
                          </p:cTn>
                        </p:par>
                        <p:par>
                          <p:cTn id="20" fill="hold">
                            <p:stCondLst>
                              <p:cond delay="250"/>
                            </p:stCondLst>
                            <p:childTnLst>
                              <p:par>
                                <p:cTn id="21" presetID="6" presetClass="entr" presetSubtype="16"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circle(in)">
                                      <p:cBhvr>
                                        <p:cTn id="23" dur="250"/>
                                        <p:tgtEl>
                                          <p:spTgt spid="21"/>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circle(in)">
                                      <p:cBhvr>
                                        <p:cTn id="26" dur="250"/>
                                        <p:tgtEl>
                                          <p:spTgt spid="17"/>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ircle(in)">
                                      <p:cBhvr>
                                        <p:cTn id="29" dur="250"/>
                                        <p:tgtEl>
                                          <p:spTgt spid="2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circle(in)">
                                      <p:cBhvr>
                                        <p:cTn id="32" dur="250"/>
                                        <p:tgtEl>
                                          <p:spTgt spid="16"/>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circle(in)">
                                      <p:cBhvr>
                                        <p:cTn id="35" dur="250"/>
                                        <p:tgtEl>
                                          <p:spTgt spid="14"/>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in)">
                                      <p:cBhvr>
                                        <p:cTn id="38" dur="250"/>
                                        <p:tgtEl>
                                          <p:spTgt spid="18"/>
                                        </p:tgtEl>
                                      </p:cBhvr>
                                    </p:animEffect>
                                  </p:childTnLst>
                                </p:cTn>
                              </p:par>
                            </p:childTnLst>
                          </p:cTn>
                        </p:par>
                        <p:par>
                          <p:cTn id="39" fill="hold">
                            <p:stCondLst>
                              <p:cond delay="500"/>
                            </p:stCondLst>
                            <p:childTnLst>
                              <p:par>
                                <p:cTn id="40" presetID="45"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ppt_w</p:attrName>
                                        </p:attrNameLst>
                                      </p:cBhvr>
                                      <p:tavLst>
                                        <p:tav tm="0" fmla="#ppt_w*sin(2.5*pi*$)">
                                          <p:val>
                                            <p:fltVal val="0"/>
                                          </p:val>
                                        </p:tav>
                                        <p:tav tm="100000">
                                          <p:val>
                                            <p:fltVal val="1"/>
                                          </p:val>
                                        </p:tav>
                                      </p:tavLst>
                                    </p:anim>
                                    <p:anim calcmode="lin" valueType="num">
                                      <p:cBhvr>
                                        <p:cTn id="44" dur="500" fill="hold"/>
                                        <p:tgtEl>
                                          <p:spTgt spid="11"/>
                                        </p:tgtEl>
                                        <p:attrNameLst>
                                          <p:attrName>ppt_h</p:attrName>
                                        </p:attrNameLst>
                                      </p:cBhvr>
                                      <p:tavLst>
                                        <p:tav tm="0">
                                          <p:val>
                                            <p:strVal val="#ppt_h"/>
                                          </p:val>
                                        </p:tav>
                                        <p:tav tm="100000">
                                          <p:val>
                                            <p:strVal val="#ppt_h"/>
                                          </p:val>
                                        </p:tav>
                                      </p:tavLst>
                                    </p:anim>
                                  </p:childTnLst>
                                </p:cTn>
                              </p:par>
                              <p:par>
                                <p:cTn id="45" presetID="6"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circle(in)">
                                      <p:cBhvr>
                                        <p:cTn id="47" dur="500"/>
                                        <p:tgtEl>
                                          <p:spTgt spid="10"/>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6" grpId="0" animBg="1"/>
      <p:bldP spid="17" grpId="0" animBg="1"/>
      <p:bldP spid="18" grpId="0" animBg="1"/>
      <p:bldP spid="20" grpId="0" animBg="1"/>
      <p:bldP spid="21" grpId="0" animBg="1"/>
      <p:bldP spid="22"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直接连接符 4"/>
          <p:cNvCxnSpPr/>
          <p:nvPr/>
        </p:nvCxnSpPr>
        <p:spPr>
          <a:xfrm flipH="1">
            <a:off x="914400" y="835025"/>
            <a:ext cx="3657600" cy="0"/>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8438" name="文本框 6"/>
          <p:cNvSpPr txBox="1">
            <a:spLocks noChangeArrowheads="1"/>
          </p:cNvSpPr>
          <p:nvPr/>
        </p:nvSpPr>
        <p:spPr bwMode="auto">
          <a:xfrm>
            <a:off x="933450" y="403226"/>
            <a:ext cx="3106738" cy="461665"/>
          </a:xfrm>
          <a:prstGeom prst="rect">
            <a:avLst/>
          </a:prstGeom>
          <a:noFill/>
          <a:ln w="9525">
            <a:noFill/>
            <a:miter lim="800000"/>
            <a:headEnd/>
            <a:tailEnd/>
          </a:ln>
        </p:spPr>
        <p:txBody>
          <a:bodyPr wrap="square">
            <a:spAutoFit/>
          </a:bodyPr>
          <a:lstStyle/>
          <a:p>
            <a:pPr fontAlgn="base">
              <a:spcBef>
                <a:spcPct val="0"/>
              </a:spcBef>
              <a:spcAft>
                <a:spcPct val="0"/>
              </a:spcAft>
            </a:pPr>
            <a:r>
              <a:rPr lang="zh-CN" altLang="en-US" sz="2400" dirty="0">
                <a:solidFill>
                  <a:prstClr val="white"/>
                </a:solidFill>
                <a:latin typeface="微软雅黑" pitchFamily="34" charset="-122"/>
              </a:rPr>
              <a:t>项目产品的市场前景</a:t>
            </a:r>
          </a:p>
        </p:txBody>
      </p:sp>
      <p:grpSp>
        <p:nvGrpSpPr>
          <p:cNvPr id="2" name="组合 1"/>
          <p:cNvGrpSpPr/>
          <p:nvPr/>
        </p:nvGrpSpPr>
        <p:grpSpPr>
          <a:xfrm>
            <a:off x="1114425" y="1962149"/>
            <a:ext cx="5838825" cy="3428477"/>
            <a:chOff x="1114425" y="1962149"/>
            <a:chExt cx="5838825" cy="3428477"/>
          </a:xfrm>
        </p:grpSpPr>
        <p:cxnSp>
          <p:nvCxnSpPr>
            <p:cNvPr id="9" name="直接连接符 8"/>
            <p:cNvCxnSpPr/>
            <p:nvPr/>
          </p:nvCxnSpPr>
          <p:spPr>
            <a:xfrm flipH="1">
              <a:off x="1431128" y="2671028"/>
              <a:ext cx="316704" cy="2153441"/>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431128" y="4824470"/>
              <a:ext cx="3034205" cy="345259"/>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1747832" y="2671028"/>
              <a:ext cx="1589336" cy="95567"/>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747831" y="2671028"/>
              <a:ext cx="890862" cy="1346165"/>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638694" y="2766595"/>
              <a:ext cx="698474" cy="1236845"/>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638693" y="3433513"/>
              <a:ext cx="1603044" cy="569927"/>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241737" y="3433514"/>
              <a:ext cx="246890" cy="1707658"/>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488628" y="4764515"/>
              <a:ext cx="2046562" cy="376657"/>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6535189" y="3136904"/>
              <a:ext cx="101357" cy="1627610"/>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205772" y="2185745"/>
              <a:ext cx="1430774" cy="951159"/>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3337168" y="2185745"/>
              <a:ext cx="1868604" cy="580850"/>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241737" y="2185745"/>
              <a:ext cx="964034" cy="1247769"/>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638693" y="4003440"/>
              <a:ext cx="1840095" cy="1163589"/>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261712" y="3136904"/>
              <a:ext cx="2374835" cy="296610"/>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261712" y="3433513"/>
              <a:ext cx="2273478" cy="1331001"/>
            </a:xfrm>
            <a:prstGeom prst="line">
              <a:avLst/>
            </a:prstGeom>
            <a:solidFill>
              <a:schemeClr val="bg1"/>
            </a:solidFill>
            <a:ln w="6350">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337168" y="2766595"/>
              <a:ext cx="904570" cy="666919"/>
            </a:xfrm>
            <a:prstGeom prst="line">
              <a:avLst/>
            </a:prstGeom>
            <a:solidFill>
              <a:schemeClr val="bg1"/>
            </a:solidFill>
            <a:ln>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2194322" y="3559068"/>
              <a:ext cx="888744" cy="888744"/>
            </a:xfrm>
            <a:prstGeom prst="ellipse">
              <a:avLst/>
            </a:prstGeom>
            <a:solidFill>
              <a:schemeClr val="bg1">
                <a:alpha val="60000"/>
              </a:schemeClr>
            </a:solidFill>
            <a:ln>
              <a:solidFill>
                <a:schemeClr val="bg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cxnSp>
          <p:nvCxnSpPr>
            <p:cNvPr id="8" name="直接连接符 7"/>
            <p:cNvCxnSpPr/>
            <p:nvPr/>
          </p:nvCxnSpPr>
          <p:spPr>
            <a:xfrm flipV="1">
              <a:off x="1431128" y="4003440"/>
              <a:ext cx="1207566" cy="821028"/>
            </a:xfrm>
            <a:prstGeom prst="line">
              <a:avLst/>
            </a:prstGeom>
            <a:solidFill>
              <a:schemeClr val="bg1"/>
            </a:solidFill>
            <a:ln>
              <a:solidFill>
                <a:schemeClr val="bg1"/>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3113572" y="2542999"/>
              <a:ext cx="447192" cy="447192"/>
            </a:xfrm>
            <a:prstGeom prst="ellipse">
              <a:avLst/>
            </a:prstGeom>
            <a:solidFill>
              <a:schemeClr val="bg1">
                <a:alpha val="60000"/>
              </a:schemeClr>
            </a:solidFill>
            <a:ln>
              <a:solidFill>
                <a:schemeClr val="bg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7" name="椭圆 26"/>
            <p:cNvSpPr/>
            <p:nvPr/>
          </p:nvSpPr>
          <p:spPr>
            <a:xfrm>
              <a:off x="3945009" y="3116812"/>
              <a:ext cx="633406" cy="633406"/>
            </a:xfrm>
            <a:prstGeom prst="ellipse">
              <a:avLst/>
            </a:prstGeom>
            <a:solidFill>
              <a:schemeClr val="bg1">
                <a:alpha val="60000"/>
              </a:schemeClr>
            </a:solidFill>
            <a:ln>
              <a:solidFill>
                <a:schemeClr val="bg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8" name="椭圆 27"/>
            <p:cNvSpPr/>
            <p:nvPr/>
          </p:nvSpPr>
          <p:spPr>
            <a:xfrm>
              <a:off x="4265032" y="4943434"/>
              <a:ext cx="447192" cy="447192"/>
            </a:xfrm>
            <a:prstGeom prst="ellipse">
              <a:avLst/>
            </a:prstGeom>
            <a:solidFill>
              <a:schemeClr val="bg1">
                <a:alpha val="60000"/>
              </a:schemeClr>
            </a:solidFill>
            <a:ln>
              <a:solidFill>
                <a:schemeClr val="bg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椭圆 28"/>
            <p:cNvSpPr/>
            <p:nvPr/>
          </p:nvSpPr>
          <p:spPr>
            <a:xfrm>
              <a:off x="6319844" y="2820201"/>
              <a:ext cx="633406" cy="633406"/>
            </a:xfrm>
            <a:prstGeom prst="ellipse">
              <a:avLst/>
            </a:prstGeom>
            <a:solidFill>
              <a:schemeClr val="bg1">
                <a:alpha val="60000"/>
              </a:schemeClr>
            </a:solidFill>
            <a:ln>
              <a:solidFill>
                <a:schemeClr val="bg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29"/>
            <p:cNvSpPr/>
            <p:nvPr/>
          </p:nvSpPr>
          <p:spPr>
            <a:xfrm>
              <a:off x="4982176" y="1962149"/>
              <a:ext cx="447192" cy="447192"/>
            </a:xfrm>
            <a:prstGeom prst="ellipse">
              <a:avLst/>
            </a:prstGeom>
            <a:solidFill>
              <a:schemeClr val="bg1">
                <a:alpha val="60000"/>
              </a:schemeClr>
            </a:solidFill>
            <a:ln>
              <a:solidFill>
                <a:schemeClr val="bg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1" name="椭圆 30"/>
            <p:cNvSpPr/>
            <p:nvPr/>
          </p:nvSpPr>
          <p:spPr>
            <a:xfrm>
              <a:off x="6218487" y="4447811"/>
              <a:ext cx="633406" cy="633406"/>
            </a:xfrm>
            <a:prstGeom prst="ellipse">
              <a:avLst/>
            </a:prstGeom>
            <a:solidFill>
              <a:schemeClr val="bg1">
                <a:alpha val="60000"/>
              </a:schemeClr>
            </a:solidFill>
            <a:ln>
              <a:solidFill>
                <a:schemeClr val="bg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2" name="椭圆 31"/>
            <p:cNvSpPr/>
            <p:nvPr/>
          </p:nvSpPr>
          <p:spPr>
            <a:xfrm>
              <a:off x="1524236" y="2447432"/>
              <a:ext cx="447192" cy="447192"/>
            </a:xfrm>
            <a:prstGeom prst="ellipse">
              <a:avLst/>
            </a:prstGeom>
            <a:solidFill>
              <a:schemeClr val="bg1">
                <a:alpha val="60000"/>
              </a:schemeClr>
            </a:solidFill>
            <a:ln>
              <a:solidFill>
                <a:schemeClr val="bg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3" name="椭圆 32"/>
            <p:cNvSpPr/>
            <p:nvPr/>
          </p:nvSpPr>
          <p:spPr>
            <a:xfrm>
              <a:off x="1114425" y="4507765"/>
              <a:ext cx="633406" cy="633406"/>
            </a:xfrm>
            <a:prstGeom prst="ellipse">
              <a:avLst/>
            </a:prstGeom>
            <a:solidFill>
              <a:schemeClr val="bg1">
                <a:alpha val="60000"/>
              </a:schemeClr>
            </a:solidFill>
            <a:ln>
              <a:solidFill>
                <a:schemeClr val="bg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18483" name="组 20"/>
            <p:cNvGrpSpPr>
              <a:grpSpLocks/>
            </p:cNvGrpSpPr>
            <p:nvPr/>
          </p:nvGrpSpPr>
          <p:grpSpPr bwMode="auto">
            <a:xfrm>
              <a:off x="2344738" y="3800475"/>
              <a:ext cx="615950" cy="406400"/>
              <a:chOff x="3786188" y="1143000"/>
              <a:chExt cx="615950" cy="406400"/>
            </a:xfrm>
          </p:grpSpPr>
          <p:sp>
            <p:nvSpPr>
              <p:cNvPr id="18502" name="Freeform 134"/>
              <p:cNvSpPr>
                <a:spLocks noEditPoints="1"/>
              </p:cNvSpPr>
              <p:nvPr/>
            </p:nvSpPr>
            <p:spPr bwMode="auto">
              <a:xfrm>
                <a:off x="3887788" y="1355725"/>
                <a:ext cx="396875" cy="193675"/>
              </a:xfrm>
              <a:custGeom>
                <a:avLst/>
                <a:gdLst>
                  <a:gd name="T0" fmla="*/ 124 w 250"/>
                  <a:gd name="T1" fmla="*/ 122 h 122"/>
                  <a:gd name="T2" fmla="*/ 102 w 250"/>
                  <a:gd name="T3" fmla="*/ 118 h 122"/>
                  <a:gd name="T4" fmla="*/ 24 w 250"/>
                  <a:gd name="T5" fmla="*/ 84 h 122"/>
                  <a:gd name="T6" fmla="*/ 6 w 250"/>
                  <a:gd name="T7" fmla="*/ 70 h 122"/>
                  <a:gd name="T8" fmla="*/ 0 w 250"/>
                  <a:gd name="T9" fmla="*/ 48 h 122"/>
                  <a:gd name="T10" fmla="*/ 0 w 250"/>
                  <a:gd name="T11" fmla="*/ 10 h 122"/>
                  <a:gd name="T12" fmla="*/ 2 w 250"/>
                  <a:gd name="T13" fmla="*/ 4 h 122"/>
                  <a:gd name="T14" fmla="*/ 8 w 250"/>
                  <a:gd name="T15" fmla="*/ 0 h 122"/>
                  <a:gd name="T16" fmla="*/ 38 w 250"/>
                  <a:gd name="T17" fmla="*/ 0 h 122"/>
                  <a:gd name="T18" fmla="*/ 106 w 250"/>
                  <a:gd name="T19" fmla="*/ 26 h 122"/>
                  <a:gd name="T20" fmla="*/ 116 w 250"/>
                  <a:gd name="T21" fmla="*/ 28 h 122"/>
                  <a:gd name="T22" fmla="*/ 126 w 250"/>
                  <a:gd name="T23" fmla="*/ 30 h 122"/>
                  <a:gd name="T24" fmla="*/ 146 w 250"/>
                  <a:gd name="T25" fmla="*/ 26 h 122"/>
                  <a:gd name="T26" fmla="*/ 204 w 250"/>
                  <a:gd name="T27" fmla="*/ 2 h 122"/>
                  <a:gd name="T28" fmla="*/ 240 w 250"/>
                  <a:gd name="T29" fmla="*/ 0 h 122"/>
                  <a:gd name="T30" fmla="*/ 244 w 250"/>
                  <a:gd name="T31" fmla="*/ 2 h 122"/>
                  <a:gd name="T32" fmla="*/ 248 w 250"/>
                  <a:gd name="T33" fmla="*/ 6 h 122"/>
                  <a:gd name="T34" fmla="*/ 250 w 250"/>
                  <a:gd name="T35" fmla="*/ 48 h 122"/>
                  <a:gd name="T36" fmla="*/ 248 w 250"/>
                  <a:gd name="T37" fmla="*/ 58 h 122"/>
                  <a:gd name="T38" fmla="*/ 234 w 250"/>
                  <a:gd name="T39" fmla="*/ 78 h 122"/>
                  <a:gd name="T40" fmla="*/ 146 w 250"/>
                  <a:gd name="T41" fmla="*/ 118 h 122"/>
                  <a:gd name="T42" fmla="*/ 136 w 250"/>
                  <a:gd name="T43" fmla="*/ 122 h 122"/>
                  <a:gd name="T44" fmla="*/ 124 w 250"/>
                  <a:gd name="T45" fmla="*/ 122 h 122"/>
                  <a:gd name="T46" fmla="*/ 16 w 250"/>
                  <a:gd name="T47" fmla="*/ 48 h 122"/>
                  <a:gd name="T48" fmla="*/ 18 w 250"/>
                  <a:gd name="T49" fmla="*/ 54 h 122"/>
                  <a:gd name="T50" fmla="*/ 24 w 250"/>
                  <a:gd name="T51" fmla="*/ 66 h 122"/>
                  <a:gd name="T52" fmla="*/ 108 w 250"/>
                  <a:gd name="T53" fmla="*/ 104 h 122"/>
                  <a:gd name="T54" fmla="*/ 116 w 250"/>
                  <a:gd name="T55" fmla="*/ 106 h 122"/>
                  <a:gd name="T56" fmla="*/ 124 w 250"/>
                  <a:gd name="T57" fmla="*/ 106 h 122"/>
                  <a:gd name="T58" fmla="*/ 140 w 250"/>
                  <a:gd name="T59" fmla="*/ 104 h 122"/>
                  <a:gd name="T60" fmla="*/ 218 w 250"/>
                  <a:gd name="T61" fmla="*/ 70 h 122"/>
                  <a:gd name="T62" fmla="*/ 228 w 250"/>
                  <a:gd name="T63" fmla="*/ 60 h 122"/>
                  <a:gd name="T64" fmla="*/ 232 w 250"/>
                  <a:gd name="T65" fmla="*/ 48 h 122"/>
                  <a:gd name="T66" fmla="*/ 208 w 250"/>
                  <a:gd name="T67" fmla="*/ 18 h 122"/>
                  <a:gd name="T68" fmla="*/ 154 w 250"/>
                  <a:gd name="T69" fmla="*/ 40 h 122"/>
                  <a:gd name="T70" fmla="*/ 126 w 250"/>
                  <a:gd name="T71" fmla="*/ 46 h 122"/>
                  <a:gd name="T72" fmla="*/ 114 w 250"/>
                  <a:gd name="T73" fmla="*/ 44 h 122"/>
                  <a:gd name="T74" fmla="*/ 38 w 250"/>
                  <a:gd name="T75" fmla="*/ 18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0"/>
                  <a:gd name="T115" fmla="*/ 0 h 122"/>
                  <a:gd name="T116" fmla="*/ 250 w 250"/>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0" h="122">
                    <a:moveTo>
                      <a:pt x="124" y="122"/>
                    </a:moveTo>
                    <a:lnTo>
                      <a:pt x="124" y="122"/>
                    </a:lnTo>
                    <a:lnTo>
                      <a:pt x="112" y="122"/>
                    </a:lnTo>
                    <a:lnTo>
                      <a:pt x="102" y="118"/>
                    </a:lnTo>
                    <a:lnTo>
                      <a:pt x="24" y="84"/>
                    </a:lnTo>
                    <a:lnTo>
                      <a:pt x="14" y="78"/>
                    </a:lnTo>
                    <a:lnTo>
                      <a:pt x="6" y="70"/>
                    </a:lnTo>
                    <a:lnTo>
                      <a:pt x="2" y="58"/>
                    </a:lnTo>
                    <a:lnTo>
                      <a:pt x="0" y="48"/>
                    </a:lnTo>
                    <a:lnTo>
                      <a:pt x="0" y="10"/>
                    </a:lnTo>
                    <a:lnTo>
                      <a:pt x="0" y="6"/>
                    </a:lnTo>
                    <a:lnTo>
                      <a:pt x="2" y="4"/>
                    </a:lnTo>
                    <a:lnTo>
                      <a:pt x="4" y="2"/>
                    </a:lnTo>
                    <a:lnTo>
                      <a:pt x="8" y="0"/>
                    </a:lnTo>
                    <a:lnTo>
                      <a:pt x="38" y="0"/>
                    </a:lnTo>
                    <a:lnTo>
                      <a:pt x="42" y="2"/>
                    </a:lnTo>
                    <a:lnTo>
                      <a:pt x="106" y="26"/>
                    </a:lnTo>
                    <a:lnTo>
                      <a:pt x="116" y="28"/>
                    </a:lnTo>
                    <a:lnTo>
                      <a:pt x="126" y="30"/>
                    </a:lnTo>
                    <a:lnTo>
                      <a:pt x="136" y="28"/>
                    </a:lnTo>
                    <a:lnTo>
                      <a:pt x="146" y="26"/>
                    </a:lnTo>
                    <a:lnTo>
                      <a:pt x="204" y="2"/>
                    </a:lnTo>
                    <a:lnTo>
                      <a:pt x="206" y="0"/>
                    </a:lnTo>
                    <a:lnTo>
                      <a:pt x="240" y="0"/>
                    </a:lnTo>
                    <a:lnTo>
                      <a:pt x="244" y="2"/>
                    </a:lnTo>
                    <a:lnTo>
                      <a:pt x="246" y="4"/>
                    </a:lnTo>
                    <a:lnTo>
                      <a:pt x="248" y="6"/>
                    </a:lnTo>
                    <a:lnTo>
                      <a:pt x="250" y="10"/>
                    </a:lnTo>
                    <a:lnTo>
                      <a:pt x="250" y="48"/>
                    </a:lnTo>
                    <a:lnTo>
                      <a:pt x="248" y="58"/>
                    </a:lnTo>
                    <a:lnTo>
                      <a:pt x="242" y="70"/>
                    </a:lnTo>
                    <a:lnTo>
                      <a:pt x="234" y="78"/>
                    </a:lnTo>
                    <a:lnTo>
                      <a:pt x="224" y="84"/>
                    </a:lnTo>
                    <a:lnTo>
                      <a:pt x="146" y="118"/>
                    </a:lnTo>
                    <a:lnTo>
                      <a:pt x="136" y="122"/>
                    </a:lnTo>
                    <a:lnTo>
                      <a:pt x="124" y="122"/>
                    </a:lnTo>
                    <a:close/>
                    <a:moveTo>
                      <a:pt x="16" y="18"/>
                    </a:moveTo>
                    <a:lnTo>
                      <a:pt x="16" y="48"/>
                    </a:lnTo>
                    <a:lnTo>
                      <a:pt x="18" y="54"/>
                    </a:lnTo>
                    <a:lnTo>
                      <a:pt x="20" y="60"/>
                    </a:lnTo>
                    <a:lnTo>
                      <a:pt x="24" y="66"/>
                    </a:lnTo>
                    <a:lnTo>
                      <a:pt x="30" y="70"/>
                    </a:lnTo>
                    <a:lnTo>
                      <a:pt x="108" y="104"/>
                    </a:lnTo>
                    <a:lnTo>
                      <a:pt x="116" y="106"/>
                    </a:lnTo>
                    <a:lnTo>
                      <a:pt x="124" y="106"/>
                    </a:lnTo>
                    <a:lnTo>
                      <a:pt x="132" y="106"/>
                    </a:lnTo>
                    <a:lnTo>
                      <a:pt x="140" y="104"/>
                    </a:lnTo>
                    <a:lnTo>
                      <a:pt x="218" y="70"/>
                    </a:lnTo>
                    <a:lnTo>
                      <a:pt x="224" y="66"/>
                    </a:lnTo>
                    <a:lnTo>
                      <a:pt x="228" y="60"/>
                    </a:lnTo>
                    <a:lnTo>
                      <a:pt x="232" y="54"/>
                    </a:lnTo>
                    <a:lnTo>
                      <a:pt x="232" y="48"/>
                    </a:lnTo>
                    <a:lnTo>
                      <a:pt x="232" y="18"/>
                    </a:lnTo>
                    <a:lnTo>
                      <a:pt x="208" y="18"/>
                    </a:lnTo>
                    <a:lnTo>
                      <a:pt x="154" y="40"/>
                    </a:lnTo>
                    <a:lnTo>
                      <a:pt x="140" y="44"/>
                    </a:lnTo>
                    <a:lnTo>
                      <a:pt x="126" y="46"/>
                    </a:lnTo>
                    <a:lnTo>
                      <a:pt x="114" y="44"/>
                    </a:lnTo>
                    <a:lnTo>
                      <a:pt x="100" y="42"/>
                    </a:lnTo>
                    <a:lnTo>
                      <a:pt x="38" y="18"/>
                    </a:lnTo>
                    <a:lnTo>
                      <a:pt x="16" y="18"/>
                    </a:lnTo>
                    <a:close/>
                  </a:path>
                </a:pathLst>
              </a:custGeom>
              <a:solidFill>
                <a:srgbClr val="000000"/>
              </a:solidFill>
              <a:ln w="9525">
                <a:noFill/>
                <a:round/>
                <a:headEnd/>
                <a:tailEnd/>
              </a:ln>
            </p:spPr>
            <p:txBody>
              <a:bodyPr/>
              <a:lstStyle/>
              <a:p>
                <a:pPr fontAlgn="base">
                  <a:spcBef>
                    <a:spcPct val="0"/>
                  </a:spcBef>
                  <a:spcAft>
                    <a:spcPct val="0"/>
                  </a:spcAft>
                </a:pPr>
                <a:endParaRPr lang="zh-CN" altLang="en-US">
                  <a:solidFill>
                    <a:prstClr val="black"/>
                  </a:solidFill>
                </a:endParaRPr>
              </a:p>
            </p:txBody>
          </p:sp>
          <p:sp>
            <p:nvSpPr>
              <p:cNvPr id="18503" name="Freeform 135"/>
              <p:cNvSpPr>
                <a:spLocks noEditPoints="1"/>
              </p:cNvSpPr>
              <p:nvPr/>
            </p:nvSpPr>
            <p:spPr bwMode="auto">
              <a:xfrm>
                <a:off x="3786188" y="1143000"/>
                <a:ext cx="615950" cy="333375"/>
              </a:xfrm>
              <a:custGeom>
                <a:avLst/>
                <a:gdLst>
                  <a:gd name="T0" fmla="*/ 380 w 388"/>
                  <a:gd name="T1" fmla="*/ 210 h 210"/>
                  <a:gd name="T2" fmla="*/ 348 w 388"/>
                  <a:gd name="T3" fmla="*/ 210 h 210"/>
                  <a:gd name="T4" fmla="*/ 344 w 388"/>
                  <a:gd name="T5" fmla="*/ 210 h 210"/>
                  <a:gd name="T6" fmla="*/ 340 w 388"/>
                  <a:gd name="T7" fmla="*/ 206 h 210"/>
                  <a:gd name="T8" fmla="*/ 340 w 388"/>
                  <a:gd name="T9" fmla="*/ 198 h 210"/>
                  <a:gd name="T10" fmla="*/ 356 w 388"/>
                  <a:gd name="T11" fmla="*/ 90 h 210"/>
                  <a:gd name="T12" fmla="*/ 214 w 388"/>
                  <a:gd name="T13" fmla="*/ 150 h 210"/>
                  <a:gd name="T14" fmla="*/ 190 w 388"/>
                  <a:gd name="T15" fmla="*/ 154 h 210"/>
                  <a:gd name="T16" fmla="*/ 178 w 388"/>
                  <a:gd name="T17" fmla="*/ 154 h 210"/>
                  <a:gd name="T18" fmla="*/ 14 w 388"/>
                  <a:gd name="T19" fmla="*/ 92 h 210"/>
                  <a:gd name="T20" fmla="*/ 6 w 388"/>
                  <a:gd name="T21" fmla="*/ 88 h 210"/>
                  <a:gd name="T22" fmla="*/ 0 w 388"/>
                  <a:gd name="T23" fmla="*/ 80 h 210"/>
                  <a:gd name="T24" fmla="*/ 0 w 388"/>
                  <a:gd name="T25" fmla="*/ 76 h 210"/>
                  <a:gd name="T26" fmla="*/ 2 w 388"/>
                  <a:gd name="T27" fmla="*/ 70 h 210"/>
                  <a:gd name="T28" fmla="*/ 14 w 388"/>
                  <a:gd name="T29" fmla="*/ 62 h 210"/>
                  <a:gd name="T30" fmla="*/ 168 w 388"/>
                  <a:gd name="T31" fmla="*/ 4 h 210"/>
                  <a:gd name="T32" fmla="*/ 192 w 388"/>
                  <a:gd name="T33" fmla="*/ 0 h 210"/>
                  <a:gd name="T34" fmla="*/ 202 w 388"/>
                  <a:gd name="T35" fmla="*/ 2 h 210"/>
                  <a:gd name="T36" fmla="*/ 362 w 388"/>
                  <a:gd name="T37" fmla="*/ 56 h 210"/>
                  <a:gd name="T38" fmla="*/ 368 w 388"/>
                  <a:gd name="T39" fmla="*/ 60 h 210"/>
                  <a:gd name="T40" fmla="*/ 376 w 388"/>
                  <a:gd name="T41" fmla="*/ 66 h 210"/>
                  <a:gd name="T42" fmla="*/ 376 w 388"/>
                  <a:gd name="T43" fmla="*/ 70 h 210"/>
                  <a:gd name="T44" fmla="*/ 372 w 388"/>
                  <a:gd name="T45" fmla="*/ 80 h 210"/>
                  <a:gd name="T46" fmla="*/ 386 w 388"/>
                  <a:gd name="T47" fmla="*/ 198 h 210"/>
                  <a:gd name="T48" fmla="*/ 388 w 388"/>
                  <a:gd name="T49" fmla="*/ 202 h 210"/>
                  <a:gd name="T50" fmla="*/ 388 w 388"/>
                  <a:gd name="T51" fmla="*/ 206 h 210"/>
                  <a:gd name="T52" fmla="*/ 382 w 388"/>
                  <a:gd name="T53" fmla="*/ 210 h 210"/>
                  <a:gd name="T54" fmla="*/ 380 w 388"/>
                  <a:gd name="T55" fmla="*/ 210 h 210"/>
                  <a:gd name="T56" fmla="*/ 366 w 388"/>
                  <a:gd name="T57" fmla="*/ 194 h 210"/>
                  <a:gd name="T58" fmla="*/ 362 w 388"/>
                  <a:gd name="T59" fmla="*/ 194 h 210"/>
                  <a:gd name="T60" fmla="*/ 174 w 388"/>
                  <a:gd name="T61" fmla="*/ 136 h 210"/>
                  <a:gd name="T62" fmla="*/ 180 w 388"/>
                  <a:gd name="T63" fmla="*/ 138 h 210"/>
                  <a:gd name="T64" fmla="*/ 190 w 388"/>
                  <a:gd name="T65" fmla="*/ 138 h 210"/>
                  <a:gd name="T66" fmla="*/ 206 w 388"/>
                  <a:gd name="T67" fmla="*/ 136 h 210"/>
                  <a:gd name="T68" fmla="*/ 208 w 388"/>
                  <a:gd name="T69" fmla="*/ 18 h 210"/>
                  <a:gd name="T70" fmla="*/ 200 w 388"/>
                  <a:gd name="T71" fmla="*/ 18 h 210"/>
                  <a:gd name="T72" fmla="*/ 192 w 388"/>
                  <a:gd name="T73" fmla="*/ 16 h 210"/>
                  <a:gd name="T74" fmla="*/ 174 w 388"/>
                  <a:gd name="T75" fmla="*/ 20 h 2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8"/>
                  <a:gd name="T115" fmla="*/ 0 h 210"/>
                  <a:gd name="T116" fmla="*/ 388 w 388"/>
                  <a:gd name="T117" fmla="*/ 210 h 2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8" h="210">
                    <a:moveTo>
                      <a:pt x="380" y="210"/>
                    </a:moveTo>
                    <a:lnTo>
                      <a:pt x="380" y="210"/>
                    </a:lnTo>
                    <a:lnTo>
                      <a:pt x="348" y="210"/>
                    </a:lnTo>
                    <a:lnTo>
                      <a:pt x="344" y="210"/>
                    </a:lnTo>
                    <a:lnTo>
                      <a:pt x="340" y="206"/>
                    </a:lnTo>
                    <a:lnTo>
                      <a:pt x="340" y="202"/>
                    </a:lnTo>
                    <a:lnTo>
                      <a:pt x="340" y="198"/>
                    </a:lnTo>
                    <a:lnTo>
                      <a:pt x="356" y="170"/>
                    </a:lnTo>
                    <a:lnTo>
                      <a:pt x="356" y="90"/>
                    </a:lnTo>
                    <a:lnTo>
                      <a:pt x="214" y="150"/>
                    </a:lnTo>
                    <a:lnTo>
                      <a:pt x="202" y="154"/>
                    </a:lnTo>
                    <a:lnTo>
                      <a:pt x="190" y="154"/>
                    </a:lnTo>
                    <a:lnTo>
                      <a:pt x="178" y="154"/>
                    </a:lnTo>
                    <a:lnTo>
                      <a:pt x="168" y="152"/>
                    </a:lnTo>
                    <a:lnTo>
                      <a:pt x="14" y="92"/>
                    </a:lnTo>
                    <a:lnTo>
                      <a:pt x="6" y="88"/>
                    </a:lnTo>
                    <a:lnTo>
                      <a:pt x="2" y="84"/>
                    </a:lnTo>
                    <a:lnTo>
                      <a:pt x="0" y="80"/>
                    </a:lnTo>
                    <a:lnTo>
                      <a:pt x="0" y="76"/>
                    </a:lnTo>
                    <a:lnTo>
                      <a:pt x="0" y="74"/>
                    </a:lnTo>
                    <a:lnTo>
                      <a:pt x="2" y="70"/>
                    </a:lnTo>
                    <a:lnTo>
                      <a:pt x="6" y="66"/>
                    </a:lnTo>
                    <a:lnTo>
                      <a:pt x="14" y="62"/>
                    </a:lnTo>
                    <a:lnTo>
                      <a:pt x="168" y="4"/>
                    </a:lnTo>
                    <a:lnTo>
                      <a:pt x="178" y="2"/>
                    </a:lnTo>
                    <a:lnTo>
                      <a:pt x="192" y="0"/>
                    </a:lnTo>
                    <a:lnTo>
                      <a:pt x="202" y="2"/>
                    </a:lnTo>
                    <a:lnTo>
                      <a:pt x="214" y="4"/>
                    </a:lnTo>
                    <a:lnTo>
                      <a:pt x="362" y="56"/>
                    </a:lnTo>
                    <a:lnTo>
                      <a:pt x="368" y="60"/>
                    </a:lnTo>
                    <a:lnTo>
                      <a:pt x="372" y="64"/>
                    </a:lnTo>
                    <a:lnTo>
                      <a:pt x="376" y="66"/>
                    </a:lnTo>
                    <a:lnTo>
                      <a:pt x="376" y="70"/>
                    </a:lnTo>
                    <a:lnTo>
                      <a:pt x="376" y="74"/>
                    </a:lnTo>
                    <a:lnTo>
                      <a:pt x="372" y="80"/>
                    </a:lnTo>
                    <a:lnTo>
                      <a:pt x="372" y="170"/>
                    </a:lnTo>
                    <a:lnTo>
                      <a:pt x="386" y="198"/>
                    </a:lnTo>
                    <a:lnTo>
                      <a:pt x="388" y="202"/>
                    </a:lnTo>
                    <a:lnTo>
                      <a:pt x="388" y="206"/>
                    </a:lnTo>
                    <a:lnTo>
                      <a:pt x="386" y="208"/>
                    </a:lnTo>
                    <a:lnTo>
                      <a:pt x="382" y="210"/>
                    </a:lnTo>
                    <a:lnTo>
                      <a:pt x="380" y="210"/>
                    </a:lnTo>
                    <a:close/>
                    <a:moveTo>
                      <a:pt x="362" y="194"/>
                    </a:moveTo>
                    <a:lnTo>
                      <a:pt x="366" y="194"/>
                    </a:lnTo>
                    <a:lnTo>
                      <a:pt x="364" y="190"/>
                    </a:lnTo>
                    <a:lnTo>
                      <a:pt x="362" y="194"/>
                    </a:lnTo>
                    <a:close/>
                    <a:moveTo>
                      <a:pt x="20" y="76"/>
                    </a:moveTo>
                    <a:lnTo>
                      <a:pt x="174" y="136"/>
                    </a:lnTo>
                    <a:lnTo>
                      <a:pt x="180" y="138"/>
                    </a:lnTo>
                    <a:lnTo>
                      <a:pt x="190" y="138"/>
                    </a:lnTo>
                    <a:lnTo>
                      <a:pt x="198" y="138"/>
                    </a:lnTo>
                    <a:lnTo>
                      <a:pt x="206" y="136"/>
                    </a:lnTo>
                    <a:lnTo>
                      <a:pt x="356" y="72"/>
                    </a:lnTo>
                    <a:lnTo>
                      <a:pt x="208" y="18"/>
                    </a:lnTo>
                    <a:lnTo>
                      <a:pt x="200" y="18"/>
                    </a:lnTo>
                    <a:lnTo>
                      <a:pt x="192" y="16"/>
                    </a:lnTo>
                    <a:lnTo>
                      <a:pt x="182" y="18"/>
                    </a:lnTo>
                    <a:lnTo>
                      <a:pt x="174" y="20"/>
                    </a:lnTo>
                    <a:lnTo>
                      <a:pt x="20" y="76"/>
                    </a:lnTo>
                    <a:close/>
                  </a:path>
                </a:pathLst>
              </a:custGeom>
              <a:solidFill>
                <a:srgbClr val="000000"/>
              </a:solidFill>
              <a:ln w="9525">
                <a:noFill/>
                <a:round/>
                <a:headEnd/>
                <a:tailEnd/>
              </a:ln>
            </p:spPr>
            <p:txBody>
              <a:bodyPr/>
              <a:lstStyle/>
              <a:p>
                <a:pPr fontAlgn="base">
                  <a:spcBef>
                    <a:spcPct val="0"/>
                  </a:spcBef>
                  <a:spcAft>
                    <a:spcPct val="0"/>
                  </a:spcAft>
                </a:pPr>
                <a:endParaRPr lang="zh-CN" altLang="en-US">
                  <a:solidFill>
                    <a:prstClr val="black"/>
                  </a:solidFill>
                </a:endParaRPr>
              </a:p>
            </p:txBody>
          </p:sp>
        </p:grpSp>
        <p:sp>
          <p:nvSpPr>
            <p:cNvPr id="18484" name="Freeform 136"/>
            <p:cNvSpPr>
              <a:spLocks noEditPoints="1"/>
            </p:cNvSpPr>
            <p:nvPr/>
          </p:nvSpPr>
          <p:spPr bwMode="auto">
            <a:xfrm>
              <a:off x="4040188" y="3262313"/>
              <a:ext cx="425450" cy="336550"/>
            </a:xfrm>
            <a:custGeom>
              <a:avLst/>
              <a:gdLst>
                <a:gd name="T0" fmla="*/ 216 w 310"/>
                <a:gd name="T1" fmla="*/ 36 h 246"/>
                <a:gd name="T2" fmla="*/ 206 w 310"/>
                <a:gd name="T3" fmla="*/ 16 h 246"/>
                <a:gd name="T4" fmla="*/ 178 w 310"/>
                <a:gd name="T5" fmla="*/ 2 h 246"/>
                <a:gd name="T6" fmla="*/ 156 w 310"/>
                <a:gd name="T7" fmla="*/ 0 h 246"/>
                <a:gd name="T8" fmla="*/ 122 w 310"/>
                <a:gd name="T9" fmla="*/ 6 h 246"/>
                <a:gd name="T10" fmla="*/ 100 w 310"/>
                <a:gd name="T11" fmla="*/ 22 h 246"/>
                <a:gd name="T12" fmla="*/ 24 w 310"/>
                <a:gd name="T13" fmla="*/ 36 h 246"/>
                <a:gd name="T14" fmla="*/ 8 w 310"/>
                <a:gd name="T15" fmla="*/ 42 h 246"/>
                <a:gd name="T16" fmla="*/ 0 w 310"/>
                <a:gd name="T17" fmla="*/ 108 h 246"/>
                <a:gd name="T18" fmla="*/ 6 w 310"/>
                <a:gd name="T19" fmla="*/ 122 h 246"/>
                <a:gd name="T20" fmla="*/ 22 w 310"/>
                <a:gd name="T21" fmla="*/ 224 h 246"/>
                <a:gd name="T22" fmla="*/ 28 w 310"/>
                <a:gd name="T23" fmla="*/ 240 h 246"/>
                <a:gd name="T24" fmla="*/ 266 w 310"/>
                <a:gd name="T25" fmla="*/ 246 h 246"/>
                <a:gd name="T26" fmla="*/ 284 w 310"/>
                <a:gd name="T27" fmla="*/ 240 h 246"/>
                <a:gd name="T28" fmla="*/ 290 w 310"/>
                <a:gd name="T29" fmla="*/ 130 h 246"/>
                <a:gd name="T30" fmla="*/ 304 w 310"/>
                <a:gd name="T31" fmla="*/ 122 h 246"/>
                <a:gd name="T32" fmla="*/ 310 w 310"/>
                <a:gd name="T33" fmla="*/ 60 h 246"/>
                <a:gd name="T34" fmla="*/ 304 w 310"/>
                <a:gd name="T35" fmla="*/ 42 h 246"/>
                <a:gd name="T36" fmla="*/ 286 w 310"/>
                <a:gd name="T37" fmla="*/ 36 h 246"/>
                <a:gd name="T38" fmla="*/ 294 w 310"/>
                <a:gd name="T39" fmla="*/ 110 h 246"/>
                <a:gd name="T40" fmla="*/ 286 w 310"/>
                <a:gd name="T41" fmla="*/ 116 h 246"/>
                <a:gd name="T42" fmla="*/ 204 w 310"/>
                <a:gd name="T43" fmla="*/ 98 h 246"/>
                <a:gd name="T44" fmla="*/ 114 w 310"/>
                <a:gd name="T45" fmla="*/ 90 h 246"/>
                <a:gd name="T46" fmla="*/ 106 w 310"/>
                <a:gd name="T47" fmla="*/ 98 h 246"/>
                <a:gd name="T48" fmla="*/ 24 w 310"/>
                <a:gd name="T49" fmla="*/ 116 h 246"/>
                <a:gd name="T50" fmla="*/ 16 w 310"/>
                <a:gd name="T51" fmla="*/ 110 h 246"/>
                <a:gd name="T52" fmla="*/ 16 w 310"/>
                <a:gd name="T53" fmla="*/ 60 h 246"/>
                <a:gd name="T54" fmla="*/ 22 w 310"/>
                <a:gd name="T55" fmla="*/ 52 h 246"/>
                <a:gd name="T56" fmla="*/ 286 w 310"/>
                <a:gd name="T57" fmla="*/ 50 h 246"/>
                <a:gd name="T58" fmla="*/ 294 w 310"/>
                <a:gd name="T59" fmla="*/ 56 h 246"/>
                <a:gd name="T60" fmla="*/ 266 w 310"/>
                <a:gd name="T61" fmla="*/ 232 h 246"/>
                <a:gd name="T62" fmla="*/ 42 w 310"/>
                <a:gd name="T63" fmla="*/ 230 h 246"/>
                <a:gd name="T64" fmla="*/ 36 w 310"/>
                <a:gd name="T65" fmla="*/ 224 h 246"/>
                <a:gd name="T66" fmla="*/ 106 w 310"/>
                <a:gd name="T67" fmla="*/ 138 h 246"/>
                <a:gd name="T68" fmla="*/ 114 w 310"/>
                <a:gd name="T69" fmla="*/ 146 h 246"/>
                <a:gd name="T70" fmla="*/ 202 w 310"/>
                <a:gd name="T71" fmla="*/ 144 h 246"/>
                <a:gd name="T72" fmla="*/ 276 w 310"/>
                <a:gd name="T73" fmla="*/ 130 h 246"/>
                <a:gd name="T74" fmla="*/ 274 w 310"/>
                <a:gd name="T75" fmla="*/ 226 h 246"/>
                <a:gd name="T76" fmla="*/ 266 w 310"/>
                <a:gd name="T77" fmla="*/ 232 h 246"/>
                <a:gd name="T78" fmla="*/ 122 w 310"/>
                <a:gd name="T79" fmla="*/ 132 h 246"/>
                <a:gd name="T80" fmla="*/ 190 w 310"/>
                <a:gd name="T81" fmla="*/ 132 h 246"/>
                <a:gd name="T82" fmla="*/ 174 w 310"/>
                <a:gd name="T83" fmla="*/ 16 h 246"/>
                <a:gd name="T84" fmla="*/ 200 w 310"/>
                <a:gd name="T85" fmla="*/ 32 h 246"/>
                <a:gd name="T86" fmla="*/ 110 w 310"/>
                <a:gd name="T87" fmla="*/ 36 h 246"/>
                <a:gd name="T88" fmla="*/ 124 w 310"/>
                <a:gd name="T89" fmla="*/ 22 h 246"/>
                <a:gd name="T90" fmla="*/ 156 w 310"/>
                <a:gd name="T91" fmla="*/ 14 h 24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0"/>
                <a:gd name="T139" fmla="*/ 0 h 246"/>
                <a:gd name="T140" fmla="*/ 310 w 310"/>
                <a:gd name="T141" fmla="*/ 246 h 24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0" h="246">
                  <a:moveTo>
                    <a:pt x="286" y="36"/>
                  </a:moveTo>
                  <a:lnTo>
                    <a:pt x="216" y="36"/>
                  </a:lnTo>
                  <a:lnTo>
                    <a:pt x="214" y="28"/>
                  </a:lnTo>
                  <a:lnTo>
                    <a:pt x="212" y="22"/>
                  </a:lnTo>
                  <a:lnTo>
                    <a:pt x="206" y="16"/>
                  </a:lnTo>
                  <a:lnTo>
                    <a:pt x="198" y="10"/>
                  </a:lnTo>
                  <a:lnTo>
                    <a:pt x="190" y="6"/>
                  </a:lnTo>
                  <a:lnTo>
                    <a:pt x="178" y="2"/>
                  </a:lnTo>
                  <a:lnTo>
                    <a:pt x="168" y="0"/>
                  </a:lnTo>
                  <a:lnTo>
                    <a:pt x="156" y="0"/>
                  </a:lnTo>
                  <a:lnTo>
                    <a:pt x="144" y="0"/>
                  </a:lnTo>
                  <a:lnTo>
                    <a:pt x="132" y="2"/>
                  </a:lnTo>
                  <a:lnTo>
                    <a:pt x="122" y="6"/>
                  </a:lnTo>
                  <a:lnTo>
                    <a:pt x="114" y="10"/>
                  </a:lnTo>
                  <a:lnTo>
                    <a:pt x="106" y="16"/>
                  </a:lnTo>
                  <a:lnTo>
                    <a:pt x="100" y="22"/>
                  </a:lnTo>
                  <a:lnTo>
                    <a:pt x="96" y="28"/>
                  </a:lnTo>
                  <a:lnTo>
                    <a:pt x="94" y="36"/>
                  </a:lnTo>
                  <a:lnTo>
                    <a:pt x="24" y="36"/>
                  </a:lnTo>
                  <a:lnTo>
                    <a:pt x="16" y="38"/>
                  </a:lnTo>
                  <a:lnTo>
                    <a:pt x="8" y="42"/>
                  </a:lnTo>
                  <a:lnTo>
                    <a:pt x="2" y="50"/>
                  </a:lnTo>
                  <a:lnTo>
                    <a:pt x="0" y="60"/>
                  </a:lnTo>
                  <a:lnTo>
                    <a:pt x="0" y="108"/>
                  </a:lnTo>
                  <a:lnTo>
                    <a:pt x="2" y="116"/>
                  </a:lnTo>
                  <a:lnTo>
                    <a:pt x="6" y="122"/>
                  </a:lnTo>
                  <a:lnTo>
                    <a:pt x="14" y="128"/>
                  </a:lnTo>
                  <a:lnTo>
                    <a:pt x="22" y="130"/>
                  </a:lnTo>
                  <a:lnTo>
                    <a:pt x="22" y="224"/>
                  </a:lnTo>
                  <a:lnTo>
                    <a:pt x="22" y="232"/>
                  </a:lnTo>
                  <a:lnTo>
                    <a:pt x="28" y="240"/>
                  </a:lnTo>
                  <a:lnTo>
                    <a:pt x="36" y="244"/>
                  </a:lnTo>
                  <a:lnTo>
                    <a:pt x="46" y="246"/>
                  </a:lnTo>
                  <a:lnTo>
                    <a:pt x="266" y="246"/>
                  </a:lnTo>
                  <a:lnTo>
                    <a:pt x="276" y="244"/>
                  </a:lnTo>
                  <a:lnTo>
                    <a:pt x="284" y="240"/>
                  </a:lnTo>
                  <a:lnTo>
                    <a:pt x="288" y="232"/>
                  </a:lnTo>
                  <a:lnTo>
                    <a:pt x="290" y="224"/>
                  </a:lnTo>
                  <a:lnTo>
                    <a:pt x="290" y="130"/>
                  </a:lnTo>
                  <a:lnTo>
                    <a:pt x="298" y="128"/>
                  </a:lnTo>
                  <a:lnTo>
                    <a:pt x="304" y="122"/>
                  </a:lnTo>
                  <a:lnTo>
                    <a:pt x="308" y="116"/>
                  </a:lnTo>
                  <a:lnTo>
                    <a:pt x="310" y="108"/>
                  </a:lnTo>
                  <a:lnTo>
                    <a:pt x="310" y="60"/>
                  </a:lnTo>
                  <a:lnTo>
                    <a:pt x="308" y="50"/>
                  </a:lnTo>
                  <a:lnTo>
                    <a:pt x="304" y="42"/>
                  </a:lnTo>
                  <a:lnTo>
                    <a:pt x="296" y="38"/>
                  </a:lnTo>
                  <a:lnTo>
                    <a:pt x="286" y="36"/>
                  </a:lnTo>
                  <a:close/>
                  <a:moveTo>
                    <a:pt x="296" y="108"/>
                  </a:moveTo>
                  <a:lnTo>
                    <a:pt x="296" y="108"/>
                  </a:lnTo>
                  <a:lnTo>
                    <a:pt x="294" y="110"/>
                  </a:lnTo>
                  <a:lnTo>
                    <a:pt x="292" y="114"/>
                  </a:lnTo>
                  <a:lnTo>
                    <a:pt x="290" y="114"/>
                  </a:lnTo>
                  <a:lnTo>
                    <a:pt x="286" y="116"/>
                  </a:lnTo>
                  <a:lnTo>
                    <a:pt x="204" y="116"/>
                  </a:lnTo>
                  <a:lnTo>
                    <a:pt x="204" y="98"/>
                  </a:lnTo>
                  <a:lnTo>
                    <a:pt x="202" y="92"/>
                  </a:lnTo>
                  <a:lnTo>
                    <a:pt x="196" y="90"/>
                  </a:lnTo>
                  <a:lnTo>
                    <a:pt x="114" y="90"/>
                  </a:lnTo>
                  <a:lnTo>
                    <a:pt x="110" y="92"/>
                  </a:lnTo>
                  <a:lnTo>
                    <a:pt x="106" y="98"/>
                  </a:lnTo>
                  <a:lnTo>
                    <a:pt x="106" y="116"/>
                  </a:lnTo>
                  <a:lnTo>
                    <a:pt x="24" y="116"/>
                  </a:lnTo>
                  <a:lnTo>
                    <a:pt x="22" y="114"/>
                  </a:lnTo>
                  <a:lnTo>
                    <a:pt x="18" y="114"/>
                  </a:lnTo>
                  <a:lnTo>
                    <a:pt x="16" y="110"/>
                  </a:lnTo>
                  <a:lnTo>
                    <a:pt x="16" y="108"/>
                  </a:lnTo>
                  <a:lnTo>
                    <a:pt x="16" y="60"/>
                  </a:lnTo>
                  <a:lnTo>
                    <a:pt x="16" y="56"/>
                  </a:lnTo>
                  <a:lnTo>
                    <a:pt x="18" y="54"/>
                  </a:lnTo>
                  <a:lnTo>
                    <a:pt x="22" y="52"/>
                  </a:lnTo>
                  <a:lnTo>
                    <a:pt x="24" y="50"/>
                  </a:lnTo>
                  <a:lnTo>
                    <a:pt x="286" y="50"/>
                  </a:lnTo>
                  <a:lnTo>
                    <a:pt x="290" y="52"/>
                  </a:lnTo>
                  <a:lnTo>
                    <a:pt x="292" y="54"/>
                  </a:lnTo>
                  <a:lnTo>
                    <a:pt x="294" y="56"/>
                  </a:lnTo>
                  <a:lnTo>
                    <a:pt x="296" y="60"/>
                  </a:lnTo>
                  <a:lnTo>
                    <a:pt x="296" y="108"/>
                  </a:lnTo>
                  <a:close/>
                  <a:moveTo>
                    <a:pt x="266" y="232"/>
                  </a:moveTo>
                  <a:lnTo>
                    <a:pt x="46" y="232"/>
                  </a:lnTo>
                  <a:lnTo>
                    <a:pt x="42" y="230"/>
                  </a:lnTo>
                  <a:lnTo>
                    <a:pt x="38" y="230"/>
                  </a:lnTo>
                  <a:lnTo>
                    <a:pt x="36" y="226"/>
                  </a:lnTo>
                  <a:lnTo>
                    <a:pt x="36" y="224"/>
                  </a:lnTo>
                  <a:lnTo>
                    <a:pt x="36" y="130"/>
                  </a:lnTo>
                  <a:lnTo>
                    <a:pt x="106" y="130"/>
                  </a:lnTo>
                  <a:lnTo>
                    <a:pt x="106" y="138"/>
                  </a:lnTo>
                  <a:lnTo>
                    <a:pt x="110" y="144"/>
                  </a:lnTo>
                  <a:lnTo>
                    <a:pt x="114" y="146"/>
                  </a:lnTo>
                  <a:lnTo>
                    <a:pt x="196" y="146"/>
                  </a:lnTo>
                  <a:lnTo>
                    <a:pt x="202" y="144"/>
                  </a:lnTo>
                  <a:lnTo>
                    <a:pt x="204" y="138"/>
                  </a:lnTo>
                  <a:lnTo>
                    <a:pt x="204" y="130"/>
                  </a:lnTo>
                  <a:lnTo>
                    <a:pt x="276" y="130"/>
                  </a:lnTo>
                  <a:lnTo>
                    <a:pt x="276" y="224"/>
                  </a:lnTo>
                  <a:lnTo>
                    <a:pt x="274" y="226"/>
                  </a:lnTo>
                  <a:lnTo>
                    <a:pt x="272" y="230"/>
                  </a:lnTo>
                  <a:lnTo>
                    <a:pt x="270" y="230"/>
                  </a:lnTo>
                  <a:lnTo>
                    <a:pt x="266" y="232"/>
                  </a:lnTo>
                  <a:close/>
                  <a:moveTo>
                    <a:pt x="190" y="132"/>
                  </a:moveTo>
                  <a:lnTo>
                    <a:pt x="122" y="132"/>
                  </a:lnTo>
                  <a:lnTo>
                    <a:pt x="122" y="106"/>
                  </a:lnTo>
                  <a:lnTo>
                    <a:pt x="190" y="106"/>
                  </a:lnTo>
                  <a:lnTo>
                    <a:pt x="190" y="132"/>
                  </a:lnTo>
                  <a:close/>
                  <a:moveTo>
                    <a:pt x="156" y="14"/>
                  </a:moveTo>
                  <a:lnTo>
                    <a:pt x="156" y="14"/>
                  </a:lnTo>
                  <a:lnTo>
                    <a:pt x="174" y="16"/>
                  </a:lnTo>
                  <a:lnTo>
                    <a:pt x="188" y="22"/>
                  </a:lnTo>
                  <a:lnTo>
                    <a:pt x="198" y="28"/>
                  </a:lnTo>
                  <a:lnTo>
                    <a:pt x="200" y="32"/>
                  </a:lnTo>
                  <a:lnTo>
                    <a:pt x="202" y="36"/>
                  </a:lnTo>
                  <a:lnTo>
                    <a:pt x="110" y="36"/>
                  </a:lnTo>
                  <a:lnTo>
                    <a:pt x="110" y="32"/>
                  </a:lnTo>
                  <a:lnTo>
                    <a:pt x="114" y="28"/>
                  </a:lnTo>
                  <a:lnTo>
                    <a:pt x="124" y="22"/>
                  </a:lnTo>
                  <a:lnTo>
                    <a:pt x="138" y="16"/>
                  </a:lnTo>
                  <a:lnTo>
                    <a:pt x="156" y="14"/>
                  </a:lnTo>
                  <a:close/>
                </a:path>
              </a:pathLst>
            </a:custGeom>
            <a:solidFill>
              <a:srgbClr val="000000"/>
            </a:solidFill>
            <a:ln w="9525">
              <a:noFill/>
              <a:round/>
              <a:headEnd/>
              <a:tailEnd/>
            </a:ln>
          </p:spPr>
          <p:txBody>
            <a:bodyPr/>
            <a:lstStyle/>
            <a:p>
              <a:pPr fontAlgn="base">
                <a:spcBef>
                  <a:spcPct val="0"/>
                </a:spcBef>
                <a:spcAft>
                  <a:spcPct val="0"/>
                </a:spcAft>
              </a:pPr>
              <a:endParaRPr lang="zh-CN" altLang="en-US">
                <a:solidFill>
                  <a:prstClr val="black"/>
                </a:solidFill>
              </a:endParaRPr>
            </a:p>
          </p:txBody>
        </p:sp>
        <p:grpSp>
          <p:nvGrpSpPr>
            <p:cNvPr id="18485" name="组 22"/>
            <p:cNvGrpSpPr>
              <a:grpSpLocks/>
            </p:cNvGrpSpPr>
            <p:nvPr/>
          </p:nvGrpSpPr>
          <p:grpSpPr bwMode="auto">
            <a:xfrm>
              <a:off x="6459538" y="2976563"/>
              <a:ext cx="401637" cy="338137"/>
              <a:chOff x="5268913" y="1114425"/>
              <a:chExt cx="530225" cy="447675"/>
            </a:xfrm>
          </p:grpSpPr>
          <p:sp>
            <p:nvSpPr>
              <p:cNvPr id="18500" name="Freeform 137"/>
              <p:cNvSpPr>
                <a:spLocks noEditPoints="1"/>
              </p:cNvSpPr>
              <p:nvPr/>
            </p:nvSpPr>
            <p:spPr bwMode="auto">
              <a:xfrm>
                <a:off x="5268913" y="1114425"/>
                <a:ext cx="530225" cy="447675"/>
              </a:xfrm>
              <a:custGeom>
                <a:avLst/>
                <a:gdLst>
                  <a:gd name="T0" fmla="*/ 248 w 334"/>
                  <a:gd name="T1" fmla="*/ 0 h 282"/>
                  <a:gd name="T2" fmla="*/ 214 w 334"/>
                  <a:gd name="T3" fmla="*/ 10 h 282"/>
                  <a:gd name="T4" fmla="*/ 204 w 334"/>
                  <a:gd name="T5" fmla="*/ 44 h 282"/>
                  <a:gd name="T6" fmla="*/ 212 w 334"/>
                  <a:gd name="T7" fmla="*/ 84 h 282"/>
                  <a:gd name="T8" fmla="*/ 158 w 334"/>
                  <a:gd name="T9" fmla="*/ 128 h 282"/>
                  <a:gd name="T10" fmla="*/ 128 w 334"/>
                  <a:gd name="T11" fmla="*/ 66 h 282"/>
                  <a:gd name="T12" fmla="*/ 102 w 334"/>
                  <a:gd name="T13" fmla="*/ 28 h 282"/>
                  <a:gd name="T14" fmla="*/ 66 w 334"/>
                  <a:gd name="T15" fmla="*/ 18 h 282"/>
                  <a:gd name="T16" fmla="*/ 44 w 334"/>
                  <a:gd name="T17" fmla="*/ 22 h 282"/>
                  <a:gd name="T18" fmla="*/ 44 w 334"/>
                  <a:gd name="T19" fmla="*/ 32 h 282"/>
                  <a:gd name="T20" fmla="*/ 32 w 334"/>
                  <a:gd name="T21" fmla="*/ 78 h 282"/>
                  <a:gd name="T22" fmla="*/ 8 w 334"/>
                  <a:gd name="T23" fmla="*/ 60 h 282"/>
                  <a:gd name="T24" fmla="*/ 2 w 334"/>
                  <a:gd name="T25" fmla="*/ 64 h 282"/>
                  <a:gd name="T26" fmla="*/ 8 w 334"/>
                  <a:gd name="T27" fmla="*/ 114 h 282"/>
                  <a:gd name="T28" fmla="*/ 30 w 334"/>
                  <a:gd name="T29" fmla="*/ 136 h 282"/>
                  <a:gd name="T30" fmla="*/ 64 w 334"/>
                  <a:gd name="T31" fmla="*/ 148 h 282"/>
                  <a:gd name="T32" fmla="*/ 52 w 334"/>
                  <a:gd name="T33" fmla="*/ 234 h 282"/>
                  <a:gd name="T34" fmla="*/ 90 w 334"/>
                  <a:gd name="T35" fmla="*/ 280 h 282"/>
                  <a:gd name="T36" fmla="*/ 100 w 334"/>
                  <a:gd name="T37" fmla="*/ 280 h 282"/>
                  <a:gd name="T38" fmla="*/ 218 w 334"/>
                  <a:gd name="T39" fmla="*/ 280 h 282"/>
                  <a:gd name="T40" fmla="*/ 262 w 334"/>
                  <a:gd name="T41" fmla="*/ 236 h 282"/>
                  <a:gd name="T42" fmla="*/ 248 w 334"/>
                  <a:gd name="T43" fmla="*/ 130 h 282"/>
                  <a:gd name="T44" fmla="*/ 244 w 334"/>
                  <a:gd name="T45" fmla="*/ 116 h 282"/>
                  <a:gd name="T46" fmla="*/ 290 w 334"/>
                  <a:gd name="T47" fmla="*/ 130 h 282"/>
                  <a:gd name="T48" fmla="*/ 334 w 334"/>
                  <a:gd name="T49" fmla="*/ 86 h 282"/>
                  <a:gd name="T50" fmla="*/ 248 w 334"/>
                  <a:gd name="T51" fmla="*/ 92 h 282"/>
                  <a:gd name="T52" fmla="*/ 248 w 334"/>
                  <a:gd name="T53" fmla="*/ 92 h 282"/>
                  <a:gd name="T54" fmla="*/ 94 w 334"/>
                  <a:gd name="T55" fmla="*/ 266 h 282"/>
                  <a:gd name="T56" fmla="*/ 162 w 334"/>
                  <a:gd name="T57" fmla="*/ 144 h 282"/>
                  <a:gd name="T58" fmla="*/ 82 w 334"/>
                  <a:gd name="T59" fmla="*/ 72 h 282"/>
                  <a:gd name="T60" fmla="*/ 62 w 334"/>
                  <a:gd name="T61" fmla="*/ 32 h 282"/>
                  <a:gd name="T62" fmla="*/ 92 w 334"/>
                  <a:gd name="T63" fmla="*/ 40 h 282"/>
                  <a:gd name="T64" fmla="*/ 114 w 334"/>
                  <a:gd name="T65" fmla="*/ 72 h 282"/>
                  <a:gd name="T66" fmla="*/ 108 w 334"/>
                  <a:gd name="T67" fmla="*/ 110 h 282"/>
                  <a:gd name="T68" fmla="*/ 96 w 334"/>
                  <a:gd name="T69" fmla="*/ 122 h 282"/>
                  <a:gd name="T70" fmla="*/ 74 w 334"/>
                  <a:gd name="T71" fmla="*/ 132 h 282"/>
                  <a:gd name="T72" fmla="*/ 46 w 334"/>
                  <a:gd name="T73" fmla="*/ 130 h 282"/>
                  <a:gd name="T74" fmla="*/ 22 w 334"/>
                  <a:gd name="T75" fmla="*/ 110 h 282"/>
                  <a:gd name="T76" fmla="*/ 22 w 334"/>
                  <a:gd name="T77" fmla="*/ 88 h 282"/>
                  <a:gd name="T78" fmla="*/ 54 w 334"/>
                  <a:gd name="T79" fmla="*/ 100 h 282"/>
                  <a:gd name="T80" fmla="*/ 120 w 334"/>
                  <a:gd name="T81" fmla="*/ 166 h 282"/>
                  <a:gd name="T82" fmla="*/ 98 w 334"/>
                  <a:gd name="T83" fmla="*/ 138 h 282"/>
                  <a:gd name="T84" fmla="*/ 104 w 334"/>
                  <a:gd name="T85" fmla="*/ 134 h 282"/>
                  <a:gd name="T86" fmla="*/ 110 w 334"/>
                  <a:gd name="T87" fmla="*/ 128 h 282"/>
                  <a:gd name="T88" fmla="*/ 116 w 334"/>
                  <a:gd name="T89" fmla="*/ 122 h 282"/>
                  <a:gd name="T90" fmla="*/ 120 w 334"/>
                  <a:gd name="T91" fmla="*/ 118 h 282"/>
                  <a:gd name="T92" fmla="*/ 148 w 334"/>
                  <a:gd name="T93" fmla="*/ 138 h 282"/>
                  <a:gd name="T94" fmla="*/ 218 w 334"/>
                  <a:gd name="T95" fmla="*/ 262 h 282"/>
                  <a:gd name="T96" fmla="*/ 290 w 334"/>
                  <a:gd name="T97" fmla="*/ 112 h 282"/>
                  <a:gd name="T98" fmla="*/ 316 w 334"/>
                  <a:gd name="T99" fmla="*/ 86 h 2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4"/>
                  <a:gd name="T151" fmla="*/ 0 h 282"/>
                  <a:gd name="T152" fmla="*/ 334 w 334"/>
                  <a:gd name="T153" fmla="*/ 282 h 2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4" h="282">
                    <a:moveTo>
                      <a:pt x="332" y="80"/>
                    </a:moveTo>
                    <a:lnTo>
                      <a:pt x="252" y="2"/>
                    </a:lnTo>
                    <a:lnTo>
                      <a:pt x="248" y="0"/>
                    </a:lnTo>
                    <a:lnTo>
                      <a:pt x="244" y="0"/>
                    </a:lnTo>
                    <a:lnTo>
                      <a:pt x="216" y="8"/>
                    </a:lnTo>
                    <a:lnTo>
                      <a:pt x="214" y="10"/>
                    </a:lnTo>
                    <a:lnTo>
                      <a:pt x="212" y="14"/>
                    </a:lnTo>
                    <a:lnTo>
                      <a:pt x="204" y="40"/>
                    </a:lnTo>
                    <a:lnTo>
                      <a:pt x="204" y="44"/>
                    </a:lnTo>
                    <a:lnTo>
                      <a:pt x="204" y="48"/>
                    </a:lnTo>
                    <a:lnTo>
                      <a:pt x="230" y="74"/>
                    </a:lnTo>
                    <a:lnTo>
                      <a:pt x="216" y="88"/>
                    </a:lnTo>
                    <a:lnTo>
                      <a:pt x="212" y="84"/>
                    </a:lnTo>
                    <a:lnTo>
                      <a:pt x="206" y="82"/>
                    </a:lnTo>
                    <a:lnTo>
                      <a:pt x="202" y="84"/>
                    </a:lnTo>
                    <a:lnTo>
                      <a:pt x="158" y="128"/>
                    </a:lnTo>
                    <a:lnTo>
                      <a:pt x="128" y="98"/>
                    </a:lnTo>
                    <a:lnTo>
                      <a:pt x="130" y="82"/>
                    </a:lnTo>
                    <a:lnTo>
                      <a:pt x="128" y="66"/>
                    </a:lnTo>
                    <a:lnTo>
                      <a:pt x="122" y="50"/>
                    </a:lnTo>
                    <a:lnTo>
                      <a:pt x="110" y="36"/>
                    </a:lnTo>
                    <a:lnTo>
                      <a:pt x="102" y="28"/>
                    </a:lnTo>
                    <a:lnTo>
                      <a:pt x="90" y="22"/>
                    </a:lnTo>
                    <a:lnTo>
                      <a:pt x="78" y="20"/>
                    </a:lnTo>
                    <a:lnTo>
                      <a:pt x="66" y="18"/>
                    </a:lnTo>
                    <a:lnTo>
                      <a:pt x="56" y="18"/>
                    </a:lnTo>
                    <a:lnTo>
                      <a:pt x="46" y="20"/>
                    </a:lnTo>
                    <a:lnTo>
                      <a:pt x="44" y="22"/>
                    </a:lnTo>
                    <a:lnTo>
                      <a:pt x="42" y="26"/>
                    </a:lnTo>
                    <a:lnTo>
                      <a:pt x="42" y="30"/>
                    </a:lnTo>
                    <a:lnTo>
                      <a:pt x="44" y="32"/>
                    </a:lnTo>
                    <a:lnTo>
                      <a:pt x="60" y="48"/>
                    </a:lnTo>
                    <a:lnTo>
                      <a:pt x="66" y="72"/>
                    </a:lnTo>
                    <a:lnTo>
                      <a:pt x="54" y="84"/>
                    </a:lnTo>
                    <a:lnTo>
                      <a:pt x="32" y="78"/>
                    </a:lnTo>
                    <a:lnTo>
                      <a:pt x="14" y="62"/>
                    </a:lnTo>
                    <a:lnTo>
                      <a:pt x="12" y="60"/>
                    </a:lnTo>
                    <a:lnTo>
                      <a:pt x="8" y="60"/>
                    </a:lnTo>
                    <a:lnTo>
                      <a:pt x="4" y="62"/>
                    </a:lnTo>
                    <a:lnTo>
                      <a:pt x="2" y="64"/>
                    </a:lnTo>
                    <a:lnTo>
                      <a:pt x="0" y="72"/>
                    </a:lnTo>
                    <a:lnTo>
                      <a:pt x="0" y="82"/>
                    </a:lnTo>
                    <a:lnTo>
                      <a:pt x="2" y="98"/>
                    </a:lnTo>
                    <a:lnTo>
                      <a:pt x="8" y="114"/>
                    </a:lnTo>
                    <a:lnTo>
                      <a:pt x="14" y="122"/>
                    </a:lnTo>
                    <a:lnTo>
                      <a:pt x="20" y="128"/>
                    </a:lnTo>
                    <a:lnTo>
                      <a:pt x="30" y="136"/>
                    </a:lnTo>
                    <a:lnTo>
                      <a:pt x="40" y="142"/>
                    </a:lnTo>
                    <a:lnTo>
                      <a:pt x="52" y="146"/>
                    </a:lnTo>
                    <a:lnTo>
                      <a:pt x="64" y="148"/>
                    </a:lnTo>
                    <a:lnTo>
                      <a:pt x="82" y="146"/>
                    </a:lnTo>
                    <a:lnTo>
                      <a:pt x="110" y="176"/>
                    </a:lnTo>
                    <a:lnTo>
                      <a:pt x="52" y="234"/>
                    </a:lnTo>
                    <a:lnTo>
                      <a:pt x="50" y="238"/>
                    </a:lnTo>
                    <a:lnTo>
                      <a:pt x="52" y="244"/>
                    </a:lnTo>
                    <a:lnTo>
                      <a:pt x="90" y="280"/>
                    </a:lnTo>
                    <a:lnTo>
                      <a:pt x="94" y="282"/>
                    </a:lnTo>
                    <a:lnTo>
                      <a:pt x="100" y="280"/>
                    </a:lnTo>
                    <a:lnTo>
                      <a:pt x="158" y="222"/>
                    </a:lnTo>
                    <a:lnTo>
                      <a:pt x="212" y="278"/>
                    </a:lnTo>
                    <a:lnTo>
                      <a:pt x="218" y="280"/>
                    </a:lnTo>
                    <a:lnTo>
                      <a:pt x="222" y="278"/>
                    </a:lnTo>
                    <a:lnTo>
                      <a:pt x="260" y="240"/>
                    </a:lnTo>
                    <a:lnTo>
                      <a:pt x="262" y="236"/>
                    </a:lnTo>
                    <a:lnTo>
                      <a:pt x="260" y="230"/>
                    </a:lnTo>
                    <a:lnTo>
                      <a:pt x="204" y="176"/>
                    </a:lnTo>
                    <a:lnTo>
                      <a:pt x="248" y="130"/>
                    </a:lnTo>
                    <a:lnTo>
                      <a:pt x="250" y="126"/>
                    </a:lnTo>
                    <a:lnTo>
                      <a:pt x="248" y="120"/>
                    </a:lnTo>
                    <a:lnTo>
                      <a:pt x="244" y="116"/>
                    </a:lnTo>
                    <a:lnTo>
                      <a:pt x="258" y="102"/>
                    </a:lnTo>
                    <a:lnTo>
                      <a:pt x="284" y="128"/>
                    </a:lnTo>
                    <a:lnTo>
                      <a:pt x="290" y="130"/>
                    </a:lnTo>
                    <a:lnTo>
                      <a:pt x="294" y="128"/>
                    </a:lnTo>
                    <a:lnTo>
                      <a:pt x="332" y="90"/>
                    </a:lnTo>
                    <a:lnTo>
                      <a:pt x="334" y="86"/>
                    </a:lnTo>
                    <a:lnTo>
                      <a:pt x="332" y="80"/>
                    </a:lnTo>
                    <a:close/>
                    <a:moveTo>
                      <a:pt x="248" y="92"/>
                    </a:moveTo>
                    <a:lnTo>
                      <a:pt x="234" y="106"/>
                    </a:lnTo>
                    <a:lnTo>
                      <a:pt x="226" y="98"/>
                    </a:lnTo>
                    <a:lnTo>
                      <a:pt x="240" y="84"/>
                    </a:lnTo>
                    <a:lnTo>
                      <a:pt x="248" y="92"/>
                    </a:lnTo>
                    <a:close/>
                    <a:moveTo>
                      <a:pt x="162" y="144"/>
                    </a:moveTo>
                    <a:lnTo>
                      <a:pt x="206" y="98"/>
                    </a:lnTo>
                    <a:lnTo>
                      <a:pt x="234" y="126"/>
                    </a:lnTo>
                    <a:lnTo>
                      <a:pt x="94" y="266"/>
                    </a:lnTo>
                    <a:lnTo>
                      <a:pt x="68" y="238"/>
                    </a:lnTo>
                    <a:lnTo>
                      <a:pt x="162" y="144"/>
                    </a:lnTo>
                    <a:lnTo>
                      <a:pt x="162" y="142"/>
                    </a:lnTo>
                    <a:lnTo>
                      <a:pt x="162" y="144"/>
                    </a:lnTo>
                    <a:close/>
                    <a:moveTo>
                      <a:pt x="80" y="78"/>
                    </a:moveTo>
                    <a:lnTo>
                      <a:pt x="80" y="78"/>
                    </a:lnTo>
                    <a:lnTo>
                      <a:pt x="82" y="74"/>
                    </a:lnTo>
                    <a:lnTo>
                      <a:pt x="82" y="72"/>
                    </a:lnTo>
                    <a:lnTo>
                      <a:pt x="72" y="44"/>
                    </a:lnTo>
                    <a:lnTo>
                      <a:pt x="72" y="40"/>
                    </a:lnTo>
                    <a:lnTo>
                      <a:pt x="62" y="32"/>
                    </a:lnTo>
                    <a:lnTo>
                      <a:pt x="74" y="32"/>
                    </a:lnTo>
                    <a:lnTo>
                      <a:pt x="84" y="36"/>
                    </a:lnTo>
                    <a:lnTo>
                      <a:pt x="92" y="40"/>
                    </a:lnTo>
                    <a:lnTo>
                      <a:pt x="102" y="46"/>
                    </a:lnTo>
                    <a:lnTo>
                      <a:pt x="110" y="58"/>
                    </a:lnTo>
                    <a:lnTo>
                      <a:pt x="114" y="72"/>
                    </a:lnTo>
                    <a:lnTo>
                      <a:pt x="116" y="84"/>
                    </a:lnTo>
                    <a:lnTo>
                      <a:pt x="114" y="98"/>
                    </a:lnTo>
                    <a:lnTo>
                      <a:pt x="108" y="110"/>
                    </a:lnTo>
                    <a:lnTo>
                      <a:pt x="102" y="118"/>
                    </a:lnTo>
                    <a:lnTo>
                      <a:pt x="96" y="122"/>
                    </a:lnTo>
                    <a:lnTo>
                      <a:pt x="90" y="128"/>
                    </a:lnTo>
                    <a:lnTo>
                      <a:pt x="82" y="132"/>
                    </a:lnTo>
                    <a:lnTo>
                      <a:pt x="74" y="132"/>
                    </a:lnTo>
                    <a:lnTo>
                      <a:pt x="64" y="134"/>
                    </a:lnTo>
                    <a:lnTo>
                      <a:pt x="54" y="132"/>
                    </a:lnTo>
                    <a:lnTo>
                      <a:pt x="46" y="130"/>
                    </a:lnTo>
                    <a:lnTo>
                      <a:pt x="36" y="126"/>
                    </a:lnTo>
                    <a:lnTo>
                      <a:pt x="30" y="118"/>
                    </a:lnTo>
                    <a:lnTo>
                      <a:pt x="22" y="110"/>
                    </a:lnTo>
                    <a:lnTo>
                      <a:pt x="18" y="102"/>
                    </a:lnTo>
                    <a:lnTo>
                      <a:pt x="14" y="92"/>
                    </a:lnTo>
                    <a:lnTo>
                      <a:pt x="14" y="80"/>
                    </a:lnTo>
                    <a:lnTo>
                      <a:pt x="22" y="88"/>
                    </a:lnTo>
                    <a:lnTo>
                      <a:pt x="26" y="90"/>
                    </a:lnTo>
                    <a:lnTo>
                      <a:pt x="54" y="100"/>
                    </a:lnTo>
                    <a:lnTo>
                      <a:pt x="58" y="100"/>
                    </a:lnTo>
                    <a:lnTo>
                      <a:pt x="60" y="98"/>
                    </a:lnTo>
                    <a:lnTo>
                      <a:pt x="80" y="78"/>
                    </a:lnTo>
                    <a:close/>
                    <a:moveTo>
                      <a:pt x="120" y="166"/>
                    </a:moveTo>
                    <a:lnTo>
                      <a:pt x="96" y="140"/>
                    </a:lnTo>
                    <a:lnTo>
                      <a:pt x="98" y="138"/>
                    </a:lnTo>
                    <a:lnTo>
                      <a:pt x="100" y="138"/>
                    </a:lnTo>
                    <a:lnTo>
                      <a:pt x="104" y="134"/>
                    </a:lnTo>
                    <a:lnTo>
                      <a:pt x="106" y="134"/>
                    </a:lnTo>
                    <a:lnTo>
                      <a:pt x="110" y="128"/>
                    </a:lnTo>
                    <a:lnTo>
                      <a:pt x="116" y="124"/>
                    </a:lnTo>
                    <a:lnTo>
                      <a:pt x="116" y="122"/>
                    </a:lnTo>
                    <a:lnTo>
                      <a:pt x="120" y="118"/>
                    </a:lnTo>
                    <a:lnTo>
                      <a:pt x="120" y="116"/>
                    </a:lnTo>
                    <a:lnTo>
                      <a:pt x="122" y="114"/>
                    </a:lnTo>
                    <a:lnTo>
                      <a:pt x="148" y="138"/>
                    </a:lnTo>
                    <a:lnTo>
                      <a:pt x="120" y="166"/>
                    </a:lnTo>
                    <a:close/>
                    <a:moveTo>
                      <a:pt x="194" y="184"/>
                    </a:moveTo>
                    <a:lnTo>
                      <a:pt x="244" y="236"/>
                    </a:lnTo>
                    <a:lnTo>
                      <a:pt x="218" y="262"/>
                    </a:lnTo>
                    <a:lnTo>
                      <a:pt x="168" y="212"/>
                    </a:lnTo>
                    <a:lnTo>
                      <a:pt x="194" y="184"/>
                    </a:lnTo>
                    <a:close/>
                    <a:moveTo>
                      <a:pt x="316" y="86"/>
                    </a:moveTo>
                    <a:lnTo>
                      <a:pt x="290" y="112"/>
                    </a:lnTo>
                    <a:lnTo>
                      <a:pt x="218" y="42"/>
                    </a:lnTo>
                    <a:lnTo>
                      <a:pt x="224" y="20"/>
                    </a:lnTo>
                    <a:lnTo>
                      <a:pt x="244" y="14"/>
                    </a:lnTo>
                    <a:lnTo>
                      <a:pt x="316" y="86"/>
                    </a:lnTo>
                    <a:close/>
                  </a:path>
                </a:pathLst>
              </a:custGeom>
              <a:solidFill>
                <a:srgbClr val="000000"/>
              </a:solidFill>
              <a:ln w="9525">
                <a:noFill/>
                <a:round/>
                <a:headEnd/>
                <a:tailEnd/>
              </a:ln>
            </p:spPr>
            <p:txBody>
              <a:bodyPr/>
              <a:lstStyle/>
              <a:p>
                <a:pPr fontAlgn="base">
                  <a:spcBef>
                    <a:spcPct val="0"/>
                  </a:spcBef>
                  <a:spcAft>
                    <a:spcPct val="0"/>
                  </a:spcAft>
                </a:pPr>
                <a:endParaRPr lang="zh-CN" altLang="en-US">
                  <a:solidFill>
                    <a:prstClr val="black"/>
                  </a:solidFill>
                </a:endParaRPr>
              </a:p>
            </p:txBody>
          </p:sp>
          <p:sp>
            <p:nvSpPr>
              <p:cNvPr id="18501" name="Freeform 138"/>
              <p:cNvSpPr>
                <a:spLocks/>
              </p:cNvSpPr>
              <p:nvPr/>
            </p:nvSpPr>
            <p:spPr bwMode="auto">
              <a:xfrm>
                <a:off x="5430838" y="1336675"/>
                <a:ext cx="142875" cy="146050"/>
              </a:xfrm>
              <a:custGeom>
                <a:avLst/>
                <a:gdLst>
                  <a:gd name="T0" fmla="*/ 0 w 90"/>
                  <a:gd name="T1" fmla="*/ 84 h 92"/>
                  <a:gd name="T2" fmla="*/ 0 w 90"/>
                  <a:gd name="T3" fmla="*/ 84 h 92"/>
                  <a:gd name="T4" fmla="*/ 2 w 90"/>
                  <a:gd name="T5" fmla="*/ 90 h 92"/>
                  <a:gd name="T6" fmla="*/ 2 w 90"/>
                  <a:gd name="T7" fmla="*/ 90 h 92"/>
                  <a:gd name="T8" fmla="*/ 6 w 90"/>
                  <a:gd name="T9" fmla="*/ 92 h 92"/>
                  <a:gd name="T10" fmla="*/ 6 w 90"/>
                  <a:gd name="T11" fmla="*/ 92 h 92"/>
                  <a:gd name="T12" fmla="*/ 12 w 90"/>
                  <a:gd name="T13" fmla="*/ 90 h 92"/>
                  <a:gd name="T14" fmla="*/ 88 w 90"/>
                  <a:gd name="T15" fmla="*/ 12 h 92"/>
                  <a:gd name="T16" fmla="*/ 88 w 90"/>
                  <a:gd name="T17" fmla="*/ 12 h 92"/>
                  <a:gd name="T18" fmla="*/ 90 w 90"/>
                  <a:gd name="T19" fmla="*/ 8 h 92"/>
                  <a:gd name="T20" fmla="*/ 88 w 90"/>
                  <a:gd name="T21" fmla="*/ 2 h 92"/>
                  <a:gd name="T22" fmla="*/ 88 w 90"/>
                  <a:gd name="T23" fmla="*/ 2 h 92"/>
                  <a:gd name="T24" fmla="*/ 84 w 90"/>
                  <a:gd name="T25" fmla="*/ 0 h 92"/>
                  <a:gd name="T26" fmla="*/ 78 w 90"/>
                  <a:gd name="T27" fmla="*/ 2 h 92"/>
                  <a:gd name="T28" fmla="*/ 2 w 90"/>
                  <a:gd name="T29" fmla="*/ 80 h 92"/>
                  <a:gd name="T30" fmla="*/ 2 w 90"/>
                  <a:gd name="T31" fmla="*/ 80 h 92"/>
                  <a:gd name="T32" fmla="*/ 0 w 90"/>
                  <a:gd name="T33" fmla="*/ 84 h 92"/>
                  <a:gd name="T34" fmla="*/ 0 w 90"/>
                  <a:gd name="T35" fmla="*/ 8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92"/>
                  <a:gd name="T56" fmla="*/ 90 w 90"/>
                  <a:gd name="T57" fmla="*/ 92 h 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92">
                    <a:moveTo>
                      <a:pt x="0" y="84"/>
                    </a:moveTo>
                    <a:lnTo>
                      <a:pt x="0" y="84"/>
                    </a:lnTo>
                    <a:lnTo>
                      <a:pt x="2" y="90"/>
                    </a:lnTo>
                    <a:lnTo>
                      <a:pt x="6" y="92"/>
                    </a:lnTo>
                    <a:lnTo>
                      <a:pt x="12" y="90"/>
                    </a:lnTo>
                    <a:lnTo>
                      <a:pt x="88" y="12"/>
                    </a:lnTo>
                    <a:lnTo>
                      <a:pt x="90" y="8"/>
                    </a:lnTo>
                    <a:lnTo>
                      <a:pt x="88" y="2"/>
                    </a:lnTo>
                    <a:lnTo>
                      <a:pt x="84" y="0"/>
                    </a:lnTo>
                    <a:lnTo>
                      <a:pt x="78" y="2"/>
                    </a:lnTo>
                    <a:lnTo>
                      <a:pt x="2" y="80"/>
                    </a:lnTo>
                    <a:lnTo>
                      <a:pt x="0" y="84"/>
                    </a:lnTo>
                    <a:close/>
                  </a:path>
                </a:pathLst>
              </a:custGeom>
              <a:solidFill>
                <a:srgbClr val="000000"/>
              </a:solidFill>
              <a:ln w="9525">
                <a:noFill/>
                <a:round/>
                <a:headEnd/>
                <a:tailEnd/>
              </a:ln>
            </p:spPr>
            <p:txBody>
              <a:bodyPr/>
              <a:lstStyle/>
              <a:p>
                <a:pPr fontAlgn="base">
                  <a:spcBef>
                    <a:spcPct val="0"/>
                  </a:spcBef>
                  <a:spcAft>
                    <a:spcPct val="0"/>
                  </a:spcAft>
                </a:pPr>
                <a:endParaRPr lang="zh-CN" altLang="en-US">
                  <a:solidFill>
                    <a:prstClr val="black"/>
                  </a:solidFill>
                </a:endParaRPr>
              </a:p>
            </p:txBody>
          </p:sp>
        </p:grpSp>
        <p:grpSp>
          <p:nvGrpSpPr>
            <p:cNvPr id="18486" name="组 23"/>
            <p:cNvGrpSpPr>
              <a:grpSpLocks/>
            </p:cNvGrpSpPr>
            <p:nvPr/>
          </p:nvGrpSpPr>
          <p:grpSpPr bwMode="auto">
            <a:xfrm>
              <a:off x="5060950" y="2076450"/>
              <a:ext cx="290513" cy="217488"/>
              <a:chOff x="6018213" y="1143000"/>
              <a:chExt cx="530225" cy="396875"/>
            </a:xfrm>
          </p:grpSpPr>
          <p:sp>
            <p:nvSpPr>
              <p:cNvPr id="18496" name="Freeform 149"/>
              <p:cNvSpPr>
                <a:spLocks/>
              </p:cNvSpPr>
              <p:nvPr/>
            </p:nvSpPr>
            <p:spPr bwMode="auto">
              <a:xfrm>
                <a:off x="6094413" y="1314450"/>
                <a:ext cx="269875" cy="25400"/>
              </a:xfrm>
              <a:custGeom>
                <a:avLst/>
                <a:gdLst>
                  <a:gd name="T0" fmla="*/ 162 w 170"/>
                  <a:gd name="T1" fmla="*/ 0 h 16"/>
                  <a:gd name="T2" fmla="*/ 8 w 170"/>
                  <a:gd name="T3" fmla="*/ 0 h 16"/>
                  <a:gd name="T4" fmla="*/ 8 w 170"/>
                  <a:gd name="T5" fmla="*/ 0 h 16"/>
                  <a:gd name="T6" fmla="*/ 4 w 170"/>
                  <a:gd name="T7" fmla="*/ 0 h 16"/>
                  <a:gd name="T8" fmla="*/ 2 w 170"/>
                  <a:gd name="T9" fmla="*/ 2 h 16"/>
                  <a:gd name="T10" fmla="*/ 0 w 170"/>
                  <a:gd name="T11" fmla="*/ 4 h 16"/>
                  <a:gd name="T12" fmla="*/ 0 w 170"/>
                  <a:gd name="T13" fmla="*/ 8 h 16"/>
                  <a:gd name="T14" fmla="*/ 0 w 170"/>
                  <a:gd name="T15" fmla="*/ 8 h 16"/>
                  <a:gd name="T16" fmla="*/ 0 w 170"/>
                  <a:gd name="T17" fmla="*/ 10 h 16"/>
                  <a:gd name="T18" fmla="*/ 2 w 170"/>
                  <a:gd name="T19" fmla="*/ 12 h 16"/>
                  <a:gd name="T20" fmla="*/ 4 w 170"/>
                  <a:gd name="T21" fmla="*/ 14 h 16"/>
                  <a:gd name="T22" fmla="*/ 8 w 170"/>
                  <a:gd name="T23" fmla="*/ 16 h 16"/>
                  <a:gd name="T24" fmla="*/ 162 w 170"/>
                  <a:gd name="T25" fmla="*/ 16 h 16"/>
                  <a:gd name="T26" fmla="*/ 162 w 170"/>
                  <a:gd name="T27" fmla="*/ 16 h 16"/>
                  <a:gd name="T28" fmla="*/ 166 w 170"/>
                  <a:gd name="T29" fmla="*/ 14 h 16"/>
                  <a:gd name="T30" fmla="*/ 168 w 170"/>
                  <a:gd name="T31" fmla="*/ 12 h 16"/>
                  <a:gd name="T32" fmla="*/ 170 w 170"/>
                  <a:gd name="T33" fmla="*/ 10 h 16"/>
                  <a:gd name="T34" fmla="*/ 170 w 170"/>
                  <a:gd name="T35" fmla="*/ 8 h 16"/>
                  <a:gd name="T36" fmla="*/ 170 w 170"/>
                  <a:gd name="T37" fmla="*/ 8 h 16"/>
                  <a:gd name="T38" fmla="*/ 170 w 170"/>
                  <a:gd name="T39" fmla="*/ 4 h 16"/>
                  <a:gd name="T40" fmla="*/ 168 w 170"/>
                  <a:gd name="T41" fmla="*/ 2 h 16"/>
                  <a:gd name="T42" fmla="*/ 166 w 170"/>
                  <a:gd name="T43" fmla="*/ 0 h 16"/>
                  <a:gd name="T44" fmla="*/ 162 w 170"/>
                  <a:gd name="T45" fmla="*/ 0 h 16"/>
                  <a:gd name="T46" fmla="*/ 162 w 170"/>
                  <a:gd name="T47" fmla="*/ 0 h 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0"/>
                  <a:gd name="T73" fmla="*/ 0 h 16"/>
                  <a:gd name="T74" fmla="*/ 170 w 170"/>
                  <a:gd name="T75" fmla="*/ 16 h 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0" h="16">
                    <a:moveTo>
                      <a:pt x="162" y="0"/>
                    </a:moveTo>
                    <a:lnTo>
                      <a:pt x="8" y="0"/>
                    </a:lnTo>
                    <a:lnTo>
                      <a:pt x="4" y="0"/>
                    </a:lnTo>
                    <a:lnTo>
                      <a:pt x="2" y="2"/>
                    </a:lnTo>
                    <a:lnTo>
                      <a:pt x="0" y="4"/>
                    </a:lnTo>
                    <a:lnTo>
                      <a:pt x="0" y="8"/>
                    </a:lnTo>
                    <a:lnTo>
                      <a:pt x="0" y="10"/>
                    </a:lnTo>
                    <a:lnTo>
                      <a:pt x="2" y="12"/>
                    </a:lnTo>
                    <a:lnTo>
                      <a:pt x="4" y="14"/>
                    </a:lnTo>
                    <a:lnTo>
                      <a:pt x="8" y="16"/>
                    </a:lnTo>
                    <a:lnTo>
                      <a:pt x="162" y="16"/>
                    </a:lnTo>
                    <a:lnTo>
                      <a:pt x="166" y="14"/>
                    </a:lnTo>
                    <a:lnTo>
                      <a:pt x="168" y="12"/>
                    </a:lnTo>
                    <a:lnTo>
                      <a:pt x="170" y="10"/>
                    </a:lnTo>
                    <a:lnTo>
                      <a:pt x="170" y="8"/>
                    </a:lnTo>
                    <a:lnTo>
                      <a:pt x="170" y="4"/>
                    </a:lnTo>
                    <a:lnTo>
                      <a:pt x="168" y="2"/>
                    </a:lnTo>
                    <a:lnTo>
                      <a:pt x="166" y="0"/>
                    </a:lnTo>
                    <a:lnTo>
                      <a:pt x="162" y="0"/>
                    </a:lnTo>
                    <a:close/>
                  </a:path>
                </a:pathLst>
              </a:custGeom>
              <a:solidFill>
                <a:srgbClr val="231F20"/>
              </a:solidFill>
              <a:ln w="9525">
                <a:noFill/>
                <a:round/>
                <a:headEnd/>
                <a:tailEnd/>
              </a:ln>
            </p:spPr>
            <p:txBody>
              <a:bodyPr/>
              <a:lstStyle/>
              <a:p>
                <a:pPr fontAlgn="base">
                  <a:spcBef>
                    <a:spcPct val="0"/>
                  </a:spcBef>
                  <a:spcAft>
                    <a:spcPct val="0"/>
                  </a:spcAft>
                </a:pPr>
                <a:endParaRPr lang="zh-CN" altLang="en-US">
                  <a:solidFill>
                    <a:prstClr val="black"/>
                  </a:solidFill>
                </a:endParaRPr>
              </a:p>
            </p:txBody>
          </p:sp>
          <p:sp>
            <p:nvSpPr>
              <p:cNvPr id="18497" name="Freeform 150"/>
              <p:cNvSpPr>
                <a:spLocks/>
              </p:cNvSpPr>
              <p:nvPr/>
            </p:nvSpPr>
            <p:spPr bwMode="auto">
              <a:xfrm>
                <a:off x="6094413" y="1384300"/>
                <a:ext cx="269875" cy="25400"/>
              </a:xfrm>
              <a:custGeom>
                <a:avLst/>
                <a:gdLst>
                  <a:gd name="T0" fmla="*/ 162 w 170"/>
                  <a:gd name="T1" fmla="*/ 0 h 16"/>
                  <a:gd name="T2" fmla="*/ 8 w 170"/>
                  <a:gd name="T3" fmla="*/ 0 h 16"/>
                  <a:gd name="T4" fmla="*/ 8 w 170"/>
                  <a:gd name="T5" fmla="*/ 0 h 16"/>
                  <a:gd name="T6" fmla="*/ 4 w 170"/>
                  <a:gd name="T7" fmla="*/ 2 h 16"/>
                  <a:gd name="T8" fmla="*/ 2 w 170"/>
                  <a:gd name="T9" fmla="*/ 2 h 16"/>
                  <a:gd name="T10" fmla="*/ 0 w 170"/>
                  <a:gd name="T11" fmla="*/ 6 h 16"/>
                  <a:gd name="T12" fmla="*/ 0 w 170"/>
                  <a:gd name="T13" fmla="*/ 8 h 16"/>
                  <a:gd name="T14" fmla="*/ 0 w 170"/>
                  <a:gd name="T15" fmla="*/ 8 h 16"/>
                  <a:gd name="T16" fmla="*/ 0 w 170"/>
                  <a:gd name="T17" fmla="*/ 12 h 16"/>
                  <a:gd name="T18" fmla="*/ 2 w 170"/>
                  <a:gd name="T19" fmla="*/ 14 h 16"/>
                  <a:gd name="T20" fmla="*/ 4 w 170"/>
                  <a:gd name="T21" fmla="*/ 16 h 16"/>
                  <a:gd name="T22" fmla="*/ 8 w 170"/>
                  <a:gd name="T23" fmla="*/ 16 h 16"/>
                  <a:gd name="T24" fmla="*/ 162 w 170"/>
                  <a:gd name="T25" fmla="*/ 16 h 16"/>
                  <a:gd name="T26" fmla="*/ 162 w 170"/>
                  <a:gd name="T27" fmla="*/ 16 h 16"/>
                  <a:gd name="T28" fmla="*/ 166 w 170"/>
                  <a:gd name="T29" fmla="*/ 16 h 16"/>
                  <a:gd name="T30" fmla="*/ 168 w 170"/>
                  <a:gd name="T31" fmla="*/ 14 h 16"/>
                  <a:gd name="T32" fmla="*/ 170 w 170"/>
                  <a:gd name="T33" fmla="*/ 12 h 16"/>
                  <a:gd name="T34" fmla="*/ 170 w 170"/>
                  <a:gd name="T35" fmla="*/ 8 h 16"/>
                  <a:gd name="T36" fmla="*/ 170 w 170"/>
                  <a:gd name="T37" fmla="*/ 8 h 16"/>
                  <a:gd name="T38" fmla="*/ 170 w 170"/>
                  <a:gd name="T39" fmla="*/ 6 h 16"/>
                  <a:gd name="T40" fmla="*/ 168 w 170"/>
                  <a:gd name="T41" fmla="*/ 2 h 16"/>
                  <a:gd name="T42" fmla="*/ 166 w 170"/>
                  <a:gd name="T43" fmla="*/ 2 h 16"/>
                  <a:gd name="T44" fmla="*/ 162 w 170"/>
                  <a:gd name="T45" fmla="*/ 0 h 16"/>
                  <a:gd name="T46" fmla="*/ 162 w 170"/>
                  <a:gd name="T47" fmla="*/ 0 h 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0"/>
                  <a:gd name="T73" fmla="*/ 0 h 16"/>
                  <a:gd name="T74" fmla="*/ 170 w 170"/>
                  <a:gd name="T75" fmla="*/ 16 h 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0" h="16">
                    <a:moveTo>
                      <a:pt x="162" y="0"/>
                    </a:moveTo>
                    <a:lnTo>
                      <a:pt x="8" y="0"/>
                    </a:lnTo>
                    <a:lnTo>
                      <a:pt x="4" y="2"/>
                    </a:lnTo>
                    <a:lnTo>
                      <a:pt x="2" y="2"/>
                    </a:lnTo>
                    <a:lnTo>
                      <a:pt x="0" y="6"/>
                    </a:lnTo>
                    <a:lnTo>
                      <a:pt x="0" y="8"/>
                    </a:lnTo>
                    <a:lnTo>
                      <a:pt x="0" y="12"/>
                    </a:lnTo>
                    <a:lnTo>
                      <a:pt x="2" y="14"/>
                    </a:lnTo>
                    <a:lnTo>
                      <a:pt x="4" y="16"/>
                    </a:lnTo>
                    <a:lnTo>
                      <a:pt x="8" y="16"/>
                    </a:lnTo>
                    <a:lnTo>
                      <a:pt x="162" y="16"/>
                    </a:lnTo>
                    <a:lnTo>
                      <a:pt x="166" y="16"/>
                    </a:lnTo>
                    <a:lnTo>
                      <a:pt x="168" y="14"/>
                    </a:lnTo>
                    <a:lnTo>
                      <a:pt x="170" y="12"/>
                    </a:lnTo>
                    <a:lnTo>
                      <a:pt x="170" y="8"/>
                    </a:lnTo>
                    <a:lnTo>
                      <a:pt x="170" y="6"/>
                    </a:lnTo>
                    <a:lnTo>
                      <a:pt x="168" y="2"/>
                    </a:lnTo>
                    <a:lnTo>
                      <a:pt x="166" y="2"/>
                    </a:lnTo>
                    <a:lnTo>
                      <a:pt x="162" y="0"/>
                    </a:lnTo>
                    <a:close/>
                  </a:path>
                </a:pathLst>
              </a:custGeom>
              <a:solidFill>
                <a:srgbClr val="231F20"/>
              </a:solidFill>
              <a:ln w="9525">
                <a:noFill/>
                <a:round/>
                <a:headEnd/>
                <a:tailEnd/>
              </a:ln>
            </p:spPr>
            <p:txBody>
              <a:bodyPr/>
              <a:lstStyle/>
              <a:p>
                <a:pPr fontAlgn="base">
                  <a:spcBef>
                    <a:spcPct val="0"/>
                  </a:spcBef>
                  <a:spcAft>
                    <a:spcPct val="0"/>
                  </a:spcAft>
                </a:pPr>
                <a:endParaRPr lang="zh-CN" altLang="en-US">
                  <a:solidFill>
                    <a:prstClr val="black"/>
                  </a:solidFill>
                </a:endParaRPr>
              </a:p>
            </p:txBody>
          </p:sp>
          <p:sp>
            <p:nvSpPr>
              <p:cNvPr id="18498" name="Freeform 151"/>
              <p:cNvSpPr>
                <a:spLocks noEditPoints="1"/>
              </p:cNvSpPr>
              <p:nvPr/>
            </p:nvSpPr>
            <p:spPr bwMode="auto">
              <a:xfrm>
                <a:off x="6018213" y="1219200"/>
                <a:ext cx="428625" cy="320675"/>
              </a:xfrm>
              <a:custGeom>
                <a:avLst/>
                <a:gdLst>
                  <a:gd name="T0" fmla="*/ 96 w 270"/>
                  <a:gd name="T1" fmla="*/ 0 h 202"/>
                  <a:gd name="T2" fmla="*/ 20 w 270"/>
                  <a:gd name="T3" fmla="*/ 0 h 202"/>
                  <a:gd name="T4" fmla="*/ 12 w 270"/>
                  <a:gd name="T5" fmla="*/ 2 h 202"/>
                  <a:gd name="T6" fmla="*/ 0 w 270"/>
                  <a:gd name="T7" fmla="*/ 14 h 202"/>
                  <a:gd name="T8" fmla="*/ 0 w 270"/>
                  <a:gd name="T9" fmla="*/ 156 h 202"/>
                  <a:gd name="T10" fmla="*/ 0 w 270"/>
                  <a:gd name="T11" fmla="*/ 164 h 202"/>
                  <a:gd name="T12" fmla="*/ 12 w 270"/>
                  <a:gd name="T13" fmla="*/ 176 h 202"/>
                  <a:gd name="T14" fmla="*/ 178 w 270"/>
                  <a:gd name="T15" fmla="*/ 176 h 202"/>
                  <a:gd name="T16" fmla="*/ 204 w 270"/>
                  <a:gd name="T17" fmla="*/ 196 h 202"/>
                  <a:gd name="T18" fmla="*/ 208 w 270"/>
                  <a:gd name="T19" fmla="*/ 198 h 202"/>
                  <a:gd name="T20" fmla="*/ 208 w 270"/>
                  <a:gd name="T21" fmla="*/ 198 h 202"/>
                  <a:gd name="T22" fmla="*/ 218 w 270"/>
                  <a:gd name="T23" fmla="*/ 202 h 202"/>
                  <a:gd name="T24" fmla="*/ 224 w 270"/>
                  <a:gd name="T25" fmla="*/ 202 h 202"/>
                  <a:gd name="T26" fmla="*/ 228 w 270"/>
                  <a:gd name="T27" fmla="*/ 198 h 202"/>
                  <a:gd name="T28" fmla="*/ 230 w 270"/>
                  <a:gd name="T29" fmla="*/ 186 h 202"/>
                  <a:gd name="T30" fmla="*/ 250 w 270"/>
                  <a:gd name="T31" fmla="*/ 176 h 202"/>
                  <a:gd name="T32" fmla="*/ 258 w 270"/>
                  <a:gd name="T33" fmla="*/ 176 h 202"/>
                  <a:gd name="T34" fmla="*/ 270 w 270"/>
                  <a:gd name="T35" fmla="*/ 164 h 202"/>
                  <a:gd name="T36" fmla="*/ 270 w 270"/>
                  <a:gd name="T37" fmla="*/ 136 h 202"/>
                  <a:gd name="T38" fmla="*/ 270 w 270"/>
                  <a:gd name="T39" fmla="*/ 22 h 202"/>
                  <a:gd name="T40" fmla="*/ 270 w 270"/>
                  <a:gd name="T41" fmla="*/ 14 h 202"/>
                  <a:gd name="T42" fmla="*/ 258 w 270"/>
                  <a:gd name="T43" fmla="*/ 2 h 202"/>
                  <a:gd name="T44" fmla="*/ 250 w 270"/>
                  <a:gd name="T45" fmla="*/ 0 h 202"/>
                  <a:gd name="T46" fmla="*/ 254 w 270"/>
                  <a:gd name="T47" fmla="*/ 156 h 202"/>
                  <a:gd name="T48" fmla="*/ 250 w 270"/>
                  <a:gd name="T49" fmla="*/ 160 h 202"/>
                  <a:gd name="T50" fmla="*/ 220 w 270"/>
                  <a:gd name="T51" fmla="*/ 160 h 202"/>
                  <a:gd name="T52" fmla="*/ 214 w 270"/>
                  <a:gd name="T53" fmla="*/ 164 h 202"/>
                  <a:gd name="T54" fmla="*/ 212 w 270"/>
                  <a:gd name="T55" fmla="*/ 166 h 202"/>
                  <a:gd name="T56" fmla="*/ 214 w 270"/>
                  <a:gd name="T57" fmla="*/ 184 h 202"/>
                  <a:gd name="T58" fmla="*/ 186 w 270"/>
                  <a:gd name="T59" fmla="*/ 162 h 202"/>
                  <a:gd name="T60" fmla="*/ 20 w 270"/>
                  <a:gd name="T61" fmla="*/ 160 h 202"/>
                  <a:gd name="T62" fmla="*/ 16 w 270"/>
                  <a:gd name="T63" fmla="*/ 160 h 202"/>
                  <a:gd name="T64" fmla="*/ 16 w 270"/>
                  <a:gd name="T65" fmla="*/ 22 h 202"/>
                  <a:gd name="T66" fmla="*/ 16 w 270"/>
                  <a:gd name="T67" fmla="*/ 18 h 202"/>
                  <a:gd name="T68" fmla="*/ 250 w 270"/>
                  <a:gd name="T69" fmla="*/ 16 h 202"/>
                  <a:gd name="T70" fmla="*/ 254 w 270"/>
                  <a:gd name="T71" fmla="*/ 18 h 202"/>
                  <a:gd name="T72" fmla="*/ 254 w 270"/>
                  <a:gd name="T73" fmla="*/ 156 h 20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0"/>
                  <a:gd name="T112" fmla="*/ 0 h 202"/>
                  <a:gd name="T113" fmla="*/ 270 w 270"/>
                  <a:gd name="T114" fmla="*/ 202 h 20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0" h="202">
                    <a:moveTo>
                      <a:pt x="250" y="0"/>
                    </a:moveTo>
                    <a:lnTo>
                      <a:pt x="96" y="0"/>
                    </a:lnTo>
                    <a:lnTo>
                      <a:pt x="80" y="0"/>
                    </a:lnTo>
                    <a:lnTo>
                      <a:pt x="20" y="0"/>
                    </a:lnTo>
                    <a:lnTo>
                      <a:pt x="12" y="2"/>
                    </a:lnTo>
                    <a:lnTo>
                      <a:pt x="6" y="6"/>
                    </a:lnTo>
                    <a:lnTo>
                      <a:pt x="0" y="14"/>
                    </a:lnTo>
                    <a:lnTo>
                      <a:pt x="0" y="22"/>
                    </a:lnTo>
                    <a:lnTo>
                      <a:pt x="0" y="156"/>
                    </a:lnTo>
                    <a:lnTo>
                      <a:pt x="0" y="164"/>
                    </a:lnTo>
                    <a:lnTo>
                      <a:pt x="6" y="170"/>
                    </a:lnTo>
                    <a:lnTo>
                      <a:pt x="12" y="176"/>
                    </a:lnTo>
                    <a:lnTo>
                      <a:pt x="20" y="176"/>
                    </a:lnTo>
                    <a:lnTo>
                      <a:pt x="178" y="176"/>
                    </a:lnTo>
                    <a:lnTo>
                      <a:pt x="204" y="196"/>
                    </a:lnTo>
                    <a:lnTo>
                      <a:pt x="208" y="198"/>
                    </a:lnTo>
                    <a:lnTo>
                      <a:pt x="212" y="202"/>
                    </a:lnTo>
                    <a:lnTo>
                      <a:pt x="218" y="202"/>
                    </a:lnTo>
                    <a:lnTo>
                      <a:pt x="224" y="202"/>
                    </a:lnTo>
                    <a:lnTo>
                      <a:pt x="228" y="198"/>
                    </a:lnTo>
                    <a:lnTo>
                      <a:pt x="230" y="192"/>
                    </a:lnTo>
                    <a:lnTo>
                      <a:pt x="230" y="186"/>
                    </a:lnTo>
                    <a:lnTo>
                      <a:pt x="230" y="176"/>
                    </a:lnTo>
                    <a:lnTo>
                      <a:pt x="250" y="176"/>
                    </a:lnTo>
                    <a:lnTo>
                      <a:pt x="258" y="176"/>
                    </a:lnTo>
                    <a:lnTo>
                      <a:pt x="264" y="170"/>
                    </a:lnTo>
                    <a:lnTo>
                      <a:pt x="270" y="164"/>
                    </a:lnTo>
                    <a:lnTo>
                      <a:pt x="270" y="156"/>
                    </a:lnTo>
                    <a:lnTo>
                      <a:pt x="270" y="136"/>
                    </a:lnTo>
                    <a:lnTo>
                      <a:pt x="270" y="120"/>
                    </a:lnTo>
                    <a:lnTo>
                      <a:pt x="270" y="22"/>
                    </a:lnTo>
                    <a:lnTo>
                      <a:pt x="270" y="14"/>
                    </a:lnTo>
                    <a:lnTo>
                      <a:pt x="264" y="6"/>
                    </a:lnTo>
                    <a:lnTo>
                      <a:pt x="258" y="2"/>
                    </a:lnTo>
                    <a:lnTo>
                      <a:pt x="250" y="0"/>
                    </a:lnTo>
                    <a:close/>
                    <a:moveTo>
                      <a:pt x="254" y="156"/>
                    </a:moveTo>
                    <a:lnTo>
                      <a:pt x="254" y="156"/>
                    </a:lnTo>
                    <a:lnTo>
                      <a:pt x="254" y="160"/>
                    </a:lnTo>
                    <a:lnTo>
                      <a:pt x="250" y="160"/>
                    </a:lnTo>
                    <a:lnTo>
                      <a:pt x="220" y="160"/>
                    </a:lnTo>
                    <a:lnTo>
                      <a:pt x="218" y="162"/>
                    </a:lnTo>
                    <a:lnTo>
                      <a:pt x="214" y="164"/>
                    </a:lnTo>
                    <a:lnTo>
                      <a:pt x="212" y="166"/>
                    </a:lnTo>
                    <a:lnTo>
                      <a:pt x="212" y="170"/>
                    </a:lnTo>
                    <a:lnTo>
                      <a:pt x="214" y="184"/>
                    </a:lnTo>
                    <a:lnTo>
                      <a:pt x="186" y="162"/>
                    </a:lnTo>
                    <a:lnTo>
                      <a:pt x="182" y="160"/>
                    </a:lnTo>
                    <a:lnTo>
                      <a:pt x="20" y="160"/>
                    </a:lnTo>
                    <a:lnTo>
                      <a:pt x="16" y="160"/>
                    </a:lnTo>
                    <a:lnTo>
                      <a:pt x="16" y="156"/>
                    </a:lnTo>
                    <a:lnTo>
                      <a:pt x="16" y="22"/>
                    </a:lnTo>
                    <a:lnTo>
                      <a:pt x="16" y="18"/>
                    </a:lnTo>
                    <a:lnTo>
                      <a:pt x="20" y="16"/>
                    </a:lnTo>
                    <a:lnTo>
                      <a:pt x="250" y="16"/>
                    </a:lnTo>
                    <a:lnTo>
                      <a:pt x="254" y="18"/>
                    </a:lnTo>
                    <a:lnTo>
                      <a:pt x="254" y="22"/>
                    </a:lnTo>
                    <a:lnTo>
                      <a:pt x="254" y="156"/>
                    </a:lnTo>
                    <a:close/>
                  </a:path>
                </a:pathLst>
              </a:custGeom>
              <a:solidFill>
                <a:srgbClr val="231F20"/>
              </a:solidFill>
              <a:ln w="9525">
                <a:noFill/>
                <a:round/>
                <a:headEnd/>
                <a:tailEnd/>
              </a:ln>
            </p:spPr>
            <p:txBody>
              <a:bodyPr/>
              <a:lstStyle/>
              <a:p>
                <a:pPr fontAlgn="base">
                  <a:spcBef>
                    <a:spcPct val="0"/>
                  </a:spcBef>
                  <a:spcAft>
                    <a:spcPct val="0"/>
                  </a:spcAft>
                </a:pPr>
                <a:endParaRPr lang="zh-CN" altLang="en-US">
                  <a:solidFill>
                    <a:prstClr val="black"/>
                  </a:solidFill>
                </a:endParaRPr>
              </a:p>
            </p:txBody>
          </p:sp>
          <p:sp>
            <p:nvSpPr>
              <p:cNvPr id="18499" name="Freeform 152"/>
              <p:cNvSpPr>
                <a:spLocks/>
              </p:cNvSpPr>
              <p:nvPr/>
            </p:nvSpPr>
            <p:spPr bwMode="auto">
              <a:xfrm>
                <a:off x="6135688" y="1143000"/>
                <a:ext cx="412750" cy="298450"/>
              </a:xfrm>
              <a:custGeom>
                <a:avLst/>
                <a:gdLst>
                  <a:gd name="T0" fmla="*/ 238 w 260"/>
                  <a:gd name="T1" fmla="*/ 0 h 188"/>
                  <a:gd name="T2" fmla="*/ 24 w 260"/>
                  <a:gd name="T3" fmla="*/ 0 h 188"/>
                  <a:gd name="T4" fmla="*/ 24 w 260"/>
                  <a:gd name="T5" fmla="*/ 0 h 188"/>
                  <a:gd name="T6" fmla="*/ 14 w 260"/>
                  <a:gd name="T7" fmla="*/ 0 h 188"/>
                  <a:gd name="T8" fmla="*/ 6 w 260"/>
                  <a:gd name="T9" fmla="*/ 6 h 188"/>
                  <a:gd name="T10" fmla="*/ 2 w 260"/>
                  <a:gd name="T11" fmla="*/ 12 h 188"/>
                  <a:gd name="T12" fmla="*/ 0 w 260"/>
                  <a:gd name="T13" fmla="*/ 22 h 188"/>
                  <a:gd name="T14" fmla="*/ 0 w 260"/>
                  <a:gd name="T15" fmla="*/ 38 h 188"/>
                  <a:gd name="T16" fmla="*/ 16 w 260"/>
                  <a:gd name="T17" fmla="*/ 38 h 188"/>
                  <a:gd name="T18" fmla="*/ 16 w 260"/>
                  <a:gd name="T19" fmla="*/ 22 h 188"/>
                  <a:gd name="T20" fmla="*/ 16 w 260"/>
                  <a:gd name="T21" fmla="*/ 22 h 188"/>
                  <a:gd name="T22" fmla="*/ 18 w 260"/>
                  <a:gd name="T23" fmla="*/ 18 h 188"/>
                  <a:gd name="T24" fmla="*/ 24 w 260"/>
                  <a:gd name="T25" fmla="*/ 16 h 188"/>
                  <a:gd name="T26" fmla="*/ 238 w 260"/>
                  <a:gd name="T27" fmla="*/ 16 h 188"/>
                  <a:gd name="T28" fmla="*/ 238 w 260"/>
                  <a:gd name="T29" fmla="*/ 16 h 188"/>
                  <a:gd name="T30" fmla="*/ 242 w 260"/>
                  <a:gd name="T31" fmla="*/ 18 h 188"/>
                  <a:gd name="T32" fmla="*/ 244 w 260"/>
                  <a:gd name="T33" fmla="*/ 22 h 188"/>
                  <a:gd name="T34" fmla="*/ 244 w 260"/>
                  <a:gd name="T35" fmla="*/ 166 h 188"/>
                  <a:gd name="T36" fmla="*/ 244 w 260"/>
                  <a:gd name="T37" fmla="*/ 166 h 188"/>
                  <a:gd name="T38" fmla="*/ 242 w 260"/>
                  <a:gd name="T39" fmla="*/ 170 h 188"/>
                  <a:gd name="T40" fmla="*/ 238 w 260"/>
                  <a:gd name="T41" fmla="*/ 172 h 188"/>
                  <a:gd name="T42" fmla="*/ 208 w 260"/>
                  <a:gd name="T43" fmla="*/ 172 h 188"/>
                  <a:gd name="T44" fmla="*/ 208 w 260"/>
                  <a:gd name="T45" fmla="*/ 188 h 188"/>
                  <a:gd name="T46" fmla="*/ 238 w 260"/>
                  <a:gd name="T47" fmla="*/ 188 h 188"/>
                  <a:gd name="T48" fmla="*/ 238 w 260"/>
                  <a:gd name="T49" fmla="*/ 188 h 188"/>
                  <a:gd name="T50" fmla="*/ 246 w 260"/>
                  <a:gd name="T51" fmla="*/ 188 h 188"/>
                  <a:gd name="T52" fmla="*/ 254 w 260"/>
                  <a:gd name="T53" fmla="*/ 182 h 188"/>
                  <a:gd name="T54" fmla="*/ 260 w 260"/>
                  <a:gd name="T55" fmla="*/ 176 h 188"/>
                  <a:gd name="T56" fmla="*/ 260 w 260"/>
                  <a:gd name="T57" fmla="*/ 166 h 188"/>
                  <a:gd name="T58" fmla="*/ 260 w 260"/>
                  <a:gd name="T59" fmla="*/ 22 h 188"/>
                  <a:gd name="T60" fmla="*/ 260 w 260"/>
                  <a:gd name="T61" fmla="*/ 22 h 188"/>
                  <a:gd name="T62" fmla="*/ 260 w 260"/>
                  <a:gd name="T63" fmla="*/ 12 h 188"/>
                  <a:gd name="T64" fmla="*/ 254 w 260"/>
                  <a:gd name="T65" fmla="*/ 6 h 188"/>
                  <a:gd name="T66" fmla="*/ 246 w 260"/>
                  <a:gd name="T67" fmla="*/ 0 h 188"/>
                  <a:gd name="T68" fmla="*/ 238 w 260"/>
                  <a:gd name="T69" fmla="*/ 0 h 188"/>
                  <a:gd name="T70" fmla="*/ 238 w 260"/>
                  <a:gd name="T71" fmla="*/ 0 h 1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0"/>
                  <a:gd name="T109" fmla="*/ 0 h 188"/>
                  <a:gd name="T110" fmla="*/ 260 w 260"/>
                  <a:gd name="T111" fmla="*/ 188 h 1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0" h="188">
                    <a:moveTo>
                      <a:pt x="238" y="0"/>
                    </a:moveTo>
                    <a:lnTo>
                      <a:pt x="24" y="0"/>
                    </a:lnTo>
                    <a:lnTo>
                      <a:pt x="14" y="0"/>
                    </a:lnTo>
                    <a:lnTo>
                      <a:pt x="6" y="6"/>
                    </a:lnTo>
                    <a:lnTo>
                      <a:pt x="2" y="12"/>
                    </a:lnTo>
                    <a:lnTo>
                      <a:pt x="0" y="22"/>
                    </a:lnTo>
                    <a:lnTo>
                      <a:pt x="0" y="38"/>
                    </a:lnTo>
                    <a:lnTo>
                      <a:pt x="16" y="38"/>
                    </a:lnTo>
                    <a:lnTo>
                      <a:pt x="16" y="22"/>
                    </a:lnTo>
                    <a:lnTo>
                      <a:pt x="18" y="18"/>
                    </a:lnTo>
                    <a:lnTo>
                      <a:pt x="24" y="16"/>
                    </a:lnTo>
                    <a:lnTo>
                      <a:pt x="238" y="16"/>
                    </a:lnTo>
                    <a:lnTo>
                      <a:pt x="242" y="18"/>
                    </a:lnTo>
                    <a:lnTo>
                      <a:pt x="244" y="22"/>
                    </a:lnTo>
                    <a:lnTo>
                      <a:pt x="244" y="166"/>
                    </a:lnTo>
                    <a:lnTo>
                      <a:pt x="242" y="170"/>
                    </a:lnTo>
                    <a:lnTo>
                      <a:pt x="238" y="172"/>
                    </a:lnTo>
                    <a:lnTo>
                      <a:pt x="208" y="172"/>
                    </a:lnTo>
                    <a:lnTo>
                      <a:pt x="208" y="188"/>
                    </a:lnTo>
                    <a:lnTo>
                      <a:pt x="238" y="188"/>
                    </a:lnTo>
                    <a:lnTo>
                      <a:pt x="246" y="188"/>
                    </a:lnTo>
                    <a:lnTo>
                      <a:pt x="254" y="182"/>
                    </a:lnTo>
                    <a:lnTo>
                      <a:pt x="260" y="176"/>
                    </a:lnTo>
                    <a:lnTo>
                      <a:pt x="260" y="166"/>
                    </a:lnTo>
                    <a:lnTo>
                      <a:pt x="260" y="22"/>
                    </a:lnTo>
                    <a:lnTo>
                      <a:pt x="260" y="12"/>
                    </a:lnTo>
                    <a:lnTo>
                      <a:pt x="254" y="6"/>
                    </a:lnTo>
                    <a:lnTo>
                      <a:pt x="246" y="0"/>
                    </a:lnTo>
                    <a:lnTo>
                      <a:pt x="238" y="0"/>
                    </a:lnTo>
                    <a:close/>
                  </a:path>
                </a:pathLst>
              </a:custGeom>
              <a:solidFill>
                <a:srgbClr val="231F20"/>
              </a:solidFill>
              <a:ln w="9525">
                <a:noFill/>
                <a:round/>
                <a:headEnd/>
                <a:tailEnd/>
              </a:ln>
            </p:spPr>
            <p:txBody>
              <a:bodyPr/>
              <a:lstStyle/>
              <a:p>
                <a:pPr fontAlgn="base">
                  <a:spcBef>
                    <a:spcPct val="0"/>
                  </a:spcBef>
                  <a:spcAft>
                    <a:spcPct val="0"/>
                  </a:spcAft>
                </a:pPr>
                <a:endParaRPr lang="zh-CN" altLang="en-US">
                  <a:solidFill>
                    <a:prstClr val="black"/>
                  </a:solidFill>
                </a:endParaRPr>
              </a:p>
            </p:txBody>
          </p:sp>
        </p:grpSp>
        <p:sp>
          <p:nvSpPr>
            <p:cNvPr id="18487" name="Freeform 145"/>
            <p:cNvSpPr>
              <a:spLocks noEditPoints="1"/>
            </p:cNvSpPr>
            <p:nvPr/>
          </p:nvSpPr>
          <p:spPr bwMode="auto">
            <a:xfrm>
              <a:off x="3203575" y="2611438"/>
              <a:ext cx="295275" cy="268287"/>
            </a:xfrm>
            <a:custGeom>
              <a:avLst/>
              <a:gdLst>
                <a:gd name="T0" fmla="*/ 182 w 312"/>
                <a:gd name="T1" fmla="*/ 282 h 282"/>
                <a:gd name="T2" fmla="*/ 130 w 312"/>
                <a:gd name="T3" fmla="*/ 180 h 282"/>
                <a:gd name="T4" fmla="*/ 58 w 312"/>
                <a:gd name="T5" fmla="*/ 282 h 282"/>
                <a:gd name="T6" fmla="*/ 50 w 312"/>
                <a:gd name="T7" fmla="*/ 282 h 282"/>
                <a:gd name="T8" fmla="*/ 42 w 312"/>
                <a:gd name="T9" fmla="*/ 278 h 282"/>
                <a:gd name="T10" fmla="*/ 36 w 312"/>
                <a:gd name="T11" fmla="*/ 268 h 282"/>
                <a:gd name="T12" fmla="*/ 36 w 312"/>
                <a:gd name="T13" fmla="*/ 166 h 282"/>
                <a:gd name="T14" fmla="*/ 16 w 312"/>
                <a:gd name="T15" fmla="*/ 166 h 282"/>
                <a:gd name="T16" fmla="*/ 4 w 312"/>
                <a:gd name="T17" fmla="*/ 164 h 282"/>
                <a:gd name="T18" fmla="*/ 0 w 312"/>
                <a:gd name="T19" fmla="*/ 158 h 282"/>
                <a:gd name="T20" fmla="*/ 0 w 312"/>
                <a:gd name="T21" fmla="*/ 156 h 282"/>
                <a:gd name="T22" fmla="*/ 0 w 312"/>
                <a:gd name="T23" fmla="*/ 146 h 282"/>
                <a:gd name="T24" fmla="*/ 138 w 312"/>
                <a:gd name="T25" fmla="*/ 8 h 282"/>
                <a:gd name="T26" fmla="*/ 146 w 312"/>
                <a:gd name="T27" fmla="*/ 2 h 282"/>
                <a:gd name="T28" fmla="*/ 156 w 312"/>
                <a:gd name="T29" fmla="*/ 0 h 282"/>
                <a:gd name="T30" fmla="*/ 174 w 312"/>
                <a:gd name="T31" fmla="*/ 8 h 282"/>
                <a:gd name="T32" fmla="*/ 306 w 312"/>
                <a:gd name="T33" fmla="*/ 142 h 282"/>
                <a:gd name="T34" fmla="*/ 312 w 312"/>
                <a:gd name="T35" fmla="*/ 152 h 282"/>
                <a:gd name="T36" fmla="*/ 312 w 312"/>
                <a:gd name="T37" fmla="*/ 158 h 282"/>
                <a:gd name="T38" fmla="*/ 310 w 312"/>
                <a:gd name="T39" fmla="*/ 160 h 282"/>
                <a:gd name="T40" fmla="*/ 302 w 312"/>
                <a:gd name="T41" fmla="*/ 166 h 282"/>
                <a:gd name="T42" fmla="*/ 276 w 312"/>
                <a:gd name="T43" fmla="*/ 166 h 282"/>
                <a:gd name="T44" fmla="*/ 276 w 312"/>
                <a:gd name="T45" fmla="*/ 262 h 282"/>
                <a:gd name="T46" fmla="*/ 274 w 312"/>
                <a:gd name="T47" fmla="*/ 274 h 282"/>
                <a:gd name="T48" fmla="*/ 268 w 312"/>
                <a:gd name="T49" fmla="*/ 280 h 282"/>
                <a:gd name="T50" fmla="*/ 258 w 312"/>
                <a:gd name="T51" fmla="*/ 282 h 282"/>
                <a:gd name="T52" fmla="*/ 196 w 312"/>
                <a:gd name="T53" fmla="*/ 268 h 282"/>
                <a:gd name="T54" fmla="*/ 258 w 312"/>
                <a:gd name="T55" fmla="*/ 268 h 282"/>
                <a:gd name="T56" fmla="*/ 260 w 312"/>
                <a:gd name="T57" fmla="*/ 268 h 282"/>
                <a:gd name="T58" fmla="*/ 260 w 312"/>
                <a:gd name="T59" fmla="*/ 152 h 282"/>
                <a:gd name="T60" fmla="*/ 296 w 312"/>
                <a:gd name="T61" fmla="*/ 152 h 282"/>
                <a:gd name="T62" fmla="*/ 296 w 312"/>
                <a:gd name="T63" fmla="*/ 152 h 282"/>
                <a:gd name="T64" fmla="*/ 164 w 312"/>
                <a:gd name="T65" fmla="*/ 18 h 282"/>
                <a:gd name="T66" fmla="*/ 160 w 312"/>
                <a:gd name="T67" fmla="*/ 16 h 282"/>
                <a:gd name="T68" fmla="*/ 152 w 312"/>
                <a:gd name="T69" fmla="*/ 16 h 282"/>
                <a:gd name="T70" fmla="*/ 16 w 312"/>
                <a:gd name="T71" fmla="*/ 152 h 282"/>
                <a:gd name="T72" fmla="*/ 14 w 312"/>
                <a:gd name="T73" fmla="*/ 152 h 282"/>
                <a:gd name="T74" fmla="*/ 16 w 312"/>
                <a:gd name="T75" fmla="*/ 152 h 282"/>
                <a:gd name="T76" fmla="*/ 50 w 312"/>
                <a:gd name="T77" fmla="*/ 262 h 282"/>
                <a:gd name="T78" fmla="*/ 52 w 312"/>
                <a:gd name="T79" fmla="*/ 266 h 282"/>
                <a:gd name="T80" fmla="*/ 52 w 312"/>
                <a:gd name="T81" fmla="*/ 266 h 282"/>
                <a:gd name="T82" fmla="*/ 114 w 312"/>
                <a:gd name="T83" fmla="*/ 268 h 282"/>
                <a:gd name="T84" fmla="*/ 196 w 312"/>
                <a:gd name="T85" fmla="*/ 164 h 2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2"/>
                <a:gd name="T130" fmla="*/ 0 h 282"/>
                <a:gd name="T131" fmla="*/ 312 w 312"/>
                <a:gd name="T132" fmla="*/ 282 h 2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2" h="282">
                  <a:moveTo>
                    <a:pt x="258" y="282"/>
                  </a:moveTo>
                  <a:lnTo>
                    <a:pt x="182" y="282"/>
                  </a:lnTo>
                  <a:lnTo>
                    <a:pt x="182" y="180"/>
                  </a:lnTo>
                  <a:lnTo>
                    <a:pt x="130" y="180"/>
                  </a:lnTo>
                  <a:lnTo>
                    <a:pt x="130" y="282"/>
                  </a:lnTo>
                  <a:lnTo>
                    <a:pt x="58" y="282"/>
                  </a:lnTo>
                  <a:lnTo>
                    <a:pt x="50" y="282"/>
                  </a:lnTo>
                  <a:lnTo>
                    <a:pt x="46" y="280"/>
                  </a:lnTo>
                  <a:lnTo>
                    <a:pt x="42" y="278"/>
                  </a:lnTo>
                  <a:lnTo>
                    <a:pt x="38" y="274"/>
                  </a:lnTo>
                  <a:lnTo>
                    <a:pt x="36" y="268"/>
                  </a:lnTo>
                  <a:lnTo>
                    <a:pt x="36" y="262"/>
                  </a:lnTo>
                  <a:lnTo>
                    <a:pt x="36" y="166"/>
                  </a:lnTo>
                  <a:lnTo>
                    <a:pt x="16" y="166"/>
                  </a:lnTo>
                  <a:lnTo>
                    <a:pt x="8" y="166"/>
                  </a:lnTo>
                  <a:lnTo>
                    <a:pt x="4" y="164"/>
                  </a:lnTo>
                  <a:lnTo>
                    <a:pt x="2" y="160"/>
                  </a:lnTo>
                  <a:lnTo>
                    <a:pt x="0" y="158"/>
                  </a:lnTo>
                  <a:lnTo>
                    <a:pt x="0" y="156"/>
                  </a:lnTo>
                  <a:lnTo>
                    <a:pt x="0" y="152"/>
                  </a:lnTo>
                  <a:lnTo>
                    <a:pt x="0" y="146"/>
                  </a:lnTo>
                  <a:lnTo>
                    <a:pt x="4" y="142"/>
                  </a:lnTo>
                  <a:lnTo>
                    <a:pt x="138" y="8"/>
                  </a:lnTo>
                  <a:lnTo>
                    <a:pt x="146" y="2"/>
                  </a:lnTo>
                  <a:lnTo>
                    <a:pt x="156" y="0"/>
                  </a:lnTo>
                  <a:lnTo>
                    <a:pt x="166" y="2"/>
                  </a:lnTo>
                  <a:lnTo>
                    <a:pt x="174" y="8"/>
                  </a:lnTo>
                  <a:lnTo>
                    <a:pt x="306" y="142"/>
                  </a:lnTo>
                  <a:lnTo>
                    <a:pt x="310" y="146"/>
                  </a:lnTo>
                  <a:lnTo>
                    <a:pt x="312" y="152"/>
                  </a:lnTo>
                  <a:lnTo>
                    <a:pt x="312" y="156"/>
                  </a:lnTo>
                  <a:lnTo>
                    <a:pt x="312" y="158"/>
                  </a:lnTo>
                  <a:lnTo>
                    <a:pt x="310" y="160"/>
                  </a:lnTo>
                  <a:lnTo>
                    <a:pt x="308" y="164"/>
                  </a:lnTo>
                  <a:lnTo>
                    <a:pt x="302" y="166"/>
                  </a:lnTo>
                  <a:lnTo>
                    <a:pt x="296" y="166"/>
                  </a:lnTo>
                  <a:lnTo>
                    <a:pt x="276" y="166"/>
                  </a:lnTo>
                  <a:lnTo>
                    <a:pt x="276" y="262"/>
                  </a:lnTo>
                  <a:lnTo>
                    <a:pt x="276" y="268"/>
                  </a:lnTo>
                  <a:lnTo>
                    <a:pt x="274" y="274"/>
                  </a:lnTo>
                  <a:lnTo>
                    <a:pt x="272" y="278"/>
                  </a:lnTo>
                  <a:lnTo>
                    <a:pt x="268" y="280"/>
                  </a:lnTo>
                  <a:lnTo>
                    <a:pt x="264" y="282"/>
                  </a:lnTo>
                  <a:lnTo>
                    <a:pt x="258" y="282"/>
                  </a:lnTo>
                  <a:close/>
                  <a:moveTo>
                    <a:pt x="196" y="268"/>
                  </a:moveTo>
                  <a:lnTo>
                    <a:pt x="258" y="268"/>
                  </a:lnTo>
                  <a:lnTo>
                    <a:pt x="260" y="268"/>
                  </a:lnTo>
                  <a:lnTo>
                    <a:pt x="260" y="262"/>
                  </a:lnTo>
                  <a:lnTo>
                    <a:pt x="260" y="152"/>
                  </a:lnTo>
                  <a:lnTo>
                    <a:pt x="296" y="152"/>
                  </a:lnTo>
                  <a:lnTo>
                    <a:pt x="164" y="18"/>
                  </a:lnTo>
                  <a:lnTo>
                    <a:pt x="160" y="16"/>
                  </a:lnTo>
                  <a:lnTo>
                    <a:pt x="156" y="14"/>
                  </a:lnTo>
                  <a:lnTo>
                    <a:pt x="152" y="16"/>
                  </a:lnTo>
                  <a:lnTo>
                    <a:pt x="148" y="18"/>
                  </a:lnTo>
                  <a:lnTo>
                    <a:pt x="16" y="152"/>
                  </a:lnTo>
                  <a:lnTo>
                    <a:pt x="14" y="152"/>
                  </a:lnTo>
                  <a:lnTo>
                    <a:pt x="16" y="152"/>
                  </a:lnTo>
                  <a:lnTo>
                    <a:pt x="50" y="152"/>
                  </a:lnTo>
                  <a:lnTo>
                    <a:pt x="50" y="262"/>
                  </a:lnTo>
                  <a:lnTo>
                    <a:pt x="52" y="266"/>
                  </a:lnTo>
                  <a:lnTo>
                    <a:pt x="58" y="268"/>
                  </a:lnTo>
                  <a:lnTo>
                    <a:pt x="114" y="268"/>
                  </a:lnTo>
                  <a:lnTo>
                    <a:pt x="114" y="164"/>
                  </a:lnTo>
                  <a:lnTo>
                    <a:pt x="196" y="164"/>
                  </a:lnTo>
                  <a:lnTo>
                    <a:pt x="196" y="268"/>
                  </a:lnTo>
                  <a:close/>
                </a:path>
              </a:pathLst>
            </a:custGeom>
            <a:solidFill>
              <a:srgbClr val="000000"/>
            </a:solidFill>
            <a:ln w="9525">
              <a:noFill/>
              <a:round/>
              <a:headEnd/>
              <a:tailEnd/>
            </a:ln>
          </p:spPr>
          <p:txBody>
            <a:bodyPr/>
            <a:lstStyle/>
            <a:p>
              <a:pPr fontAlgn="base">
                <a:spcBef>
                  <a:spcPct val="0"/>
                </a:spcBef>
                <a:spcAft>
                  <a:spcPct val="0"/>
                </a:spcAft>
              </a:pPr>
              <a:endParaRPr lang="zh-CN" altLang="en-US">
                <a:solidFill>
                  <a:prstClr val="black"/>
                </a:solidFill>
              </a:endParaRPr>
            </a:p>
          </p:txBody>
        </p:sp>
        <p:sp>
          <p:nvSpPr>
            <p:cNvPr id="18488" name="Freeform 148"/>
            <p:cNvSpPr>
              <a:spLocks noEditPoints="1"/>
            </p:cNvSpPr>
            <p:nvPr/>
          </p:nvSpPr>
          <p:spPr bwMode="auto">
            <a:xfrm>
              <a:off x="6350000" y="4565650"/>
              <a:ext cx="361950" cy="381000"/>
            </a:xfrm>
            <a:custGeom>
              <a:avLst/>
              <a:gdLst>
                <a:gd name="T0" fmla="*/ 238 w 306"/>
                <a:gd name="T1" fmla="*/ 8 h 322"/>
                <a:gd name="T2" fmla="*/ 234 w 306"/>
                <a:gd name="T3" fmla="*/ 2 h 322"/>
                <a:gd name="T4" fmla="*/ 78 w 306"/>
                <a:gd name="T5" fmla="*/ 0 h 322"/>
                <a:gd name="T6" fmla="*/ 72 w 306"/>
                <a:gd name="T7" fmla="*/ 2 h 322"/>
                <a:gd name="T8" fmla="*/ 68 w 306"/>
                <a:gd name="T9" fmla="*/ 48 h 322"/>
                <a:gd name="T10" fmla="*/ 16 w 306"/>
                <a:gd name="T11" fmla="*/ 50 h 322"/>
                <a:gd name="T12" fmla="*/ 0 w 306"/>
                <a:gd name="T13" fmla="*/ 74 h 322"/>
                <a:gd name="T14" fmla="*/ 2 w 306"/>
                <a:gd name="T15" fmla="*/ 88 h 322"/>
                <a:gd name="T16" fmla="*/ 44 w 306"/>
                <a:gd name="T17" fmla="*/ 162 h 322"/>
                <a:gd name="T18" fmla="*/ 44 w 306"/>
                <a:gd name="T19" fmla="*/ 162 h 322"/>
                <a:gd name="T20" fmla="*/ 62 w 306"/>
                <a:gd name="T21" fmla="*/ 178 h 322"/>
                <a:gd name="T22" fmla="*/ 72 w 306"/>
                <a:gd name="T23" fmla="*/ 194 h 322"/>
                <a:gd name="T24" fmla="*/ 96 w 306"/>
                <a:gd name="T25" fmla="*/ 228 h 322"/>
                <a:gd name="T26" fmla="*/ 132 w 306"/>
                <a:gd name="T27" fmla="*/ 248 h 322"/>
                <a:gd name="T28" fmla="*/ 126 w 306"/>
                <a:gd name="T29" fmla="*/ 272 h 322"/>
                <a:gd name="T30" fmla="*/ 106 w 306"/>
                <a:gd name="T31" fmla="*/ 280 h 322"/>
                <a:gd name="T32" fmla="*/ 98 w 306"/>
                <a:gd name="T33" fmla="*/ 308 h 322"/>
                <a:gd name="T34" fmla="*/ 72 w 306"/>
                <a:gd name="T35" fmla="*/ 310 h 322"/>
                <a:gd name="T36" fmla="*/ 72 w 306"/>
                <a:gd name="T37" fmla="*/ 320 h 322"/>
                <a:gd name="T38" fmla="*/ 114 w 306"/>
                <a:gd name="T39" fmla="*/ 322 h 322"/>
                <a:gd name="T40" fmla="*/ 228 w 306"/>
                <a:gd name="T41" fmla="*/ 322 h 322"/>
                <a:gd name="T42" fmla="*/ 236 w 306"/>
                <a:gd name="T43" fmla="*/ 314 h 322"/>
                <a:gd name="T44" fmla="*/ 228 w 306"/>
                <a:gd name="T45" fmla="*/ 308 h 322"/>
                <a:gd name="T46" fmla="*/ 208 w 306"/>
                <a:gd name="T47" fmla="*/ 300 h 322"/>
                <a:gd name="T48" fmla="*/ 190 w 306"/>
                <a:gd name="T49" fmla="*/ 274 h 322"/>
                <a:gd name="T50" fmla="*/ 160 w 306"/>
                <a:gd name="T51" fmla="*/ 250 h 322"/>
                <a:gd name="T52" fmla="*/ 188 w 306"/>
                <a:gd name="T53" fmla="*/ 244 h 322"/>
                <a:gd name="T54" fmla="*/ 220 w 306"/>
                <a:gd name="T55" fmla="*/ 218 h 322"/>
                <a:gd name="T56" fmla="*/ 236 w 306"/>
                <a:gd name="T57" fmla="*/ 180 h 322"/>
                <a:gd name="T58" fmla="*/ 252 w 306"/>
                <a:gd name="T59" fmla="*/ 174 h 322"/>
                <a:gd name="T60" fmla="*/ 262 w 306"/>
                <a:gd name="T61" fmla="*/ 162 h 322"/>
                <a:gd name="T62" fmla="*/ 302 w 306"/>
                <a:gd name="T63" fmla="*/ 88 h 322"/>
                <a:gd name="T64" fmla="*/ 306 w 306"/>
                <a:gd name="T65" fmla="*/ 82 h 322"/>
                <a:gd name="T66" fmla="*/ 304 w 306"/>
                <a:gd name="T67" fmla="*/ 64 h 322"/>
                <a:gd name="T68" fmla="*/ 280 w 306"/>
                <a:gd name="T69" fmla="*/ 48 h 322"/>
                <a:gd name="T70" fmla="*/ 68 w 306"/>
                <a:gd name="T71" fmla="*/ 164 h 322"/>
                <a:gd name="T72" fmla="*/ 56 w 306"/>
                <a:gd name="T73" fmla="*/ 154 h 322"/>
                <a:gd name="T74" fmla="*/ 16 w 306"/>
                <a:gd name="T75" fmla="*/ 82 h 322"/>
                <a:gd name="T76" fmla="*/ 14 w 306"/>
                <a:gd name="T77" fmla="*/ 74 h 322"/>
                <a:gd name="T78" fmla="*/ 18 w 306"/>
                <a:gd name="T79" fmla="*/ 66 h 322"/>
                <a:gd name="T80" fmla="*/ 68 w 306"/>
                <a:gd name="T81" fmla="*/ 64 h 322"/>
                <a:gd name="T82" fmla="*/ 180 w 306"/>
                <a:gd name="T83" fmla="*/ 286 h 322"/>
                <a:gd name="T84" fmla="*/ 192 w 306"/>
                <a:gd name="T85" fmla="*/ 296 h 322"/>
                <a:gd name="T86" fmla="*/ 112 w 306"/>
                <a:gd name="T87" fmla="*/ 308 h 322"/>
                <a:gd name="T88" fmla="*/ 114 w 306"/>
                <a:gd name="T89" fmla="*/ 296 h 322"/>
                <a:gd name="T90" fmla="*/ 126 w 306"/>
                <a:gd name="T91" fmla="*/ 286 h 322"/>
                <a:gd name="T92" fmla="*/ 222 w 306"/>
                <a:gd name="T93" fmla="*/ 56 h 322"/>
                <a:gd name="T94" fmla="*/ 222 w 306"/>
                <a:gd name="T95" fmla="*/ 172 h 322"/>
                <a:gd name="T96" fmla="*/ 222 w 306"/>
                <a:gd name="T97" fmla="*/ 174 h 322"/>
                <a:gd name="T98" fmla="*/ 208 w 306"/>
                <a:gd name="T99" fmla="*/ 208 h 322"/>
                <a:gd name="T100" fmla="*/ 178 w 306"/>
                <a:gd name="T101" fmla="*/ 232 h 322"/>
                <a:gd name="T102" fmla="*/ 152 w 306"/>
                <a:gd name="T103" fmla="*/ 236 h 322"/>
                <a:gd name="T104" fmla="*/ 116 w 306"/>
                <a:gd name="T105" fmla="*/ 226 h 322"/>
                <a:gd name="T106" fmla="*/ 90 w 306"/>
                <a:gd name="T107" fmla="*/ 198 h 322"/>
                <a:gd name="T108" fmla="*/ 84 w 306"/>
                <a:gd name="T109" fmla="*/ 172 h 322"/>
                <a:gd name="T110" fmla="*/ 82 w 306"/>
                <a:gd name="T111" fmla="*/ 56 h 322"/>
                <a:gd name="T112" fmla="*/ 222 w 306"/>
                <a:gd name="T113" fmla="*/ 56 h 322"/>
                <a:gd name="T114" fmla="*/ 290 w 306"/>
                <a:gd name="T115" fmla="*/ 82 h 322"/>
                <a:gd name="T116" fmla="*/ 250 w 306"/>
                <a:gd name="T117" fmla="*/ 154 h 322"/>
                <a:gd name="T118" fmla="*/ 238 w 306"/>
                <a:gd name="T119" fmla="*/ 164 h 322"/>
                <a:gd name="T120" fmla="*/ 280 w 306"/>
                <a:gd name="T121" fmla="*/ 64 h 322"/>
                <a:gd name="T122" fmla="*/ 290 w 306"/>
                <a:gd name="T123" fmla="*/ 70 h 322"/>
                <a:gd name="T124" fmla="*/ 290 w 306"/>
                <a:gd name="T125" fmla="*/ 80 h 3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6"/>
                <a:gd name="T190" fmla="*/ 0 h 322"/>
                <a:gd name="T191" fmla="*/ 306 w 306"/>
                <a:gd name="T192" fmla="*/ 322 h 3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6" h="322">
                  <a:moveTo>
                    <a:pt x="280" y="48"/>
                  </a:moveTo>
                  <a:lnTo>
                    <a:pt x="238" y="48"/>
                  </a:lnTo>
                  <a:lnTo>
                    <a:pt x="238" y="8"/>
                  </a:lnTo>
                  <a:lnTo>
                    <a:pt x="236" y="4"/>
                  </a:lnTo>
                  <a:lnTo>
                    <a:pt x="234" y="2"/>
                  </a:lnTo>
                  <a:lnTo>
                    <a:pt x="232" y="0"/>
                  </a:lnTo>
                  <a:lnTo>
                    <a:pt x="228" y="0"/>
                  </a:lnTo>
                  <a:lnTo>
                    <a:pt x="78" y="0"/>
                  </a:lnTo>
                  <a:lnTo>
                    <a:pt x="74" y="0"/>
                  </a:lnTo>
                  <a:lnTo>
                    <a:pt x="72" y="2"/>
                  </a:lnTo>
                  <a:lnTo>
                    <a:pt x="70" y="4"/>
                  </a:lnTo>
                  <a:lnTo>
                    <a:pt x="68" y="8"/>
                  </a:lnTo>
                  <a:lnTo>
                    <a:pt x="68" y="48"/>
                  </a:lnTo>
                  <a:lnTo>
                    <a:pt x="26" y="48"/>
                  </a:lnTo>
                  <a:lnTo>
                    <a:pt x="16" y="50"/>
                  </a:lnTo>
                  <a:lnTo>
                    <a:pt x="8" y="56"/>
                  </a:lnTo>
                  <a:lnTo>
                    <a:pt x="2" y="64"/>
                  </a:lnTo>
                  <a:lnTo>
                    <a:pt x="0" y="74"/>
                  </a:lnTo>
                  <a:lnTo>
                    <a:pt x="0" y="82"/>
                  </a:lnTo>
                  <a:lnTo>
                    <a:pt x="2" y="88"/>
                  </a:lnTo>
                  <a:lnTo>
                    <a:pt x="4" y="88"/>
                  </a:lnTo>
                  <a:lnTo>
                    <a:pt x="44" y="162"/>
                  </a:lnTo>
                  <a:lnTo>
                    <a:pt x="48" y="168"/>
                  </a:lnTo>
                  <a:lnTo>
                    <a:pt x="54" y="174"/>
                  </a:lnTo>
                  <a:lnTo>
                    <a:pt x="62" y="178"/>
                  </a:lnTo>
                  <a:lnTo>
                    <a:pt x="70" y="180"/>
                  </a:lnTo>
                  <a:lnTo>
                    <a:pt x="72" y="194"/>
                  </a:lnTo>
                  <a:lnTo>
                    <a:pt x="78" y="208"/>
                  </a:lnTo>
                  <a:lnTo>
                    <a:pt x="86" y="218"/>
                  </a:lnTo>
                  <a:lnTo>
                    <a:pt x="96" y="228"/>
                  </a:lnTo>
                  <a:lnTo>
                    <a:pt x="106" y="236"/>
                  </a:lnTo>
                  <a:lnTo>
                    <a:pt x="118" y="244"/>
                  </a:lnTo>
                  <a:lnTo>
                    <a:pt x="132" y="248"/>
                  </a:lnTo>
                  <a:lnTo>
                    <a:pt x="146" y="250"/>
                  </a:lnTo>
                  <a:lnTo>
                    <a:pt x="146" y="272"/>
                  </a:lnTo>
                  <a:lnTo>
                    <a:pt x="126" y="272"/>
                  </a:lnTo>
                  <a:lnTo>
                    <a:pt x="114" y="274"/>
                  </a:lnTo>
                  <a:lnTo>
                    <a:pt x="106" y="280"/>
                  </a:lnTo>
                  <a:lnTo>
                    <a:pt x="100" y="290"/>
                  </a:lnTo>
                  <a:lnTo>
                    <a:pt x="98" y="300"/>
                  </a:lnTo>
                  <a:lnTo>
                    <a:pt x="98" y="308"/>
                  </a:lnTo>
                  <a:lnTo>
                    <a:pt x="78" y="308"/>
                  </a:lnTo>
                  <a:lnTo>
                    <a:pt x="72" y="310"/>
                  </a:lnTo>
                  <a:lnTo>
                    <a:pt x="70" y="314"/>
                  </a:lnTo>
                  <a:lnTo>
                    <a:pt x="72" y="320"/>
                  </a:lnTo>
                  <a:lnTo>
                    <a:pt x="78" y="322"/>
                  </a:lnTo>
                  <a:lnTo>
                    <a:pt x="98" y="322"/>
                  </a:lnTo>
                  <a:lnTo>
                    <a:pt x="114" y="322"/>
                  </a:lnTo>
                  <a:lnTo>
                    <a:pt x="192" y="322"/>
                  </a:lnTo>
                  <a:lnTo>
                    <a:pt x="208" y="322"/>
                  </a:lnTo>
                  <a:lnTo>
                    <a:pt x="228" y="322"/>
                  </a:lnTo>
                  <a:lnTo>
                    <a:pt x="234" y="320"/>
                  </a:lnTo>
                  <a:lnTo>
                    <a:pt x="236" y="314"/>
                  </a:lnTo>
                  <a:lnTo>
                    <a:pt x="234" y="310"/>
                  </a:lnTo>
                  <a:lnTo>
                    <a:pt x="228" y="308"/>
                  </a:lnTo>
                  <a:lnTo>
                    <a:pt x="208" y="308"/>
                  </a:lnTo>
                  <a:lnTo>
                    <a:pt x="208" y="300"/>
                  </a:lnTo>
                  <a:lnTo>
                    <a:pt x="206" y="290"/>
                  </a:lnTo>
                  <a:lnTo>
                    <a:pt x="200" y="280"/>
                  </a:lnTo>
                  <a:lnTo>
                    <a:pt x="190" y="274"/>
                  </a:lnTo>
                  <a:lnTo>
                    <a:pt x="180" y="272"/>
                  </a:lnTo>
                  <a:lnTo>
                    <a:pt x="160" y="272"/>
                  </a:lnTo>
                  <a:lnTo>
                    <a:pt x="160" y="250"/>
                  </a:lnTo>
                  <a:lnTo>
                    <a:pt x="174" y="248"/>
                  </a:lnTo>
                  <a:lnTo>
                    <a:pt x="188" y="244"/>
                  </a:lnTo>
                  <a:lnTo>
                    <a:pt x="200" y="236"/>
                  </a:lnTo>
                  <a:lnTo>
                    <a:pt x="210" y="228"/>
                  </a:lnTo>
                  <a:lnTo>
                    <a:pt x="220" y="218"/>
                  </a:lnTo>
                  <a:lnTo>
                    <a:pt x="228" y="208"/>
                  </a:lnTo>
                  <a:lnTo>
                    <a:pt x="232" y="194"/>
                  </a:lnTo>
                  <a:lnTo>
                    <a:pt x="236" y="180"/>
                  </a:lnTo>
                  <a:lnTo>
                    <a:pt x="244" y="178"/>
                  </a:lnTo>
                  <a:lnTo>
                    <a:pt x="252" y="174"/>
                  </a:lnTo>
                  <a:lnTo>
                    <a:pt x="258" y="168"/>
                  </a:lnTo>
                  <a:lnTo>
                    <a:pt x="262" y="162"/>
                  </a:lnTo>
                  <a:lnTo>
                    <a:pt x="302" y="88"/>
                  </a:lnTo>
                  <a:lnTo>
                    <a:pt x="306" y="82"/>
                  </a:lnTo>
                  <a:lnTo>
                    <a:pt x="306" y="74"/>
                  </a:lnTo>
                  <a:lnTo>
                    <a:pt x="304" y="64"/>
                  </a:lnTo>
                  <a:lnTo>
                    <a:pt x="298" y="56"/>
                  </a:lnTo>
                  <a:lnTo>
                    <a:pt x="290" y="50"/>
                  </a:lnTo>
                  <a:lnTo>
                    <a:pt x="280" y="48"/>
                  </a:lnTo>
                  <a:close/>
                  <a:moveTo>
                    <a:pt x="68" y="164"/>
                  </a:moveTo>
                  <a:lnTo>
                    <a:pt x="68" y="164"/>
                  </a:lnTo>
                  <a:lnTo>
                    <a:pt x="62" y="160"/>
                  </a:lnTo>
                  <a:lnTo>
                    <a:pt x="56" y="154"/>
                  </a:lnTo>
                  <a:lnTo>
                    <a:pt x="16" y="82"/>
                  </a:lnTo>
                  <a:lnTo>
                    <a:pt x="16" y="80"/>
                  </a:lnTo>
                  <a:lnTo>
                    <a:pt x="14" y="74"/>
                  </a:lnTo>
                  <a:lnTo>
                    <a:pt x="16" y="70"/>
                  </a:lnTo>
                  <a:lnTo>
                    <a:pt x="18" y="66"/>
                  </a:lnTo>
                  <a:lnTo>
                    <a:pt x="22" y="64"/>
                  </a:lnTo>
                  <a:lnTo>
                    <a:pt x="26" y="64"/>
                  </a:lnTo>
                  <a:lnTo>
                    <a:pt x="68" y="64"/>
                  </a:lnTo>
                  <a:lnTo>
                    <a:pt x="68" y="164"/>
                  </a:lnTo>
                  <a:close/>
                  <a:moveTo>
                    <a:pt x="180" y="286"/>
                  </a:moveTo>
                  <a:lnTo>
                    <a:pt x="180" y="286"/>
                  </a:lnTo>
                  <a:lnTo>
                    <a:pt x="186" y="288"/>
                  </a:lnTo>
                  <a:lnTo>
                    <a:pt x="190" y="290"/>
                  </a:lnTo>
                  <a:lnTo>
                    <a:pt x="192" y="296"/>
                  </a:lnTo>
                  <a:lnTo>
                    <a:pt x="194" y="300"/>
                  </a:lnTo>
                  <a:lnTo>
                    <a:pt x="194" y="308"/>
                  </a:lnTo>
                  <a:lnTo>
                    <a:pt x="112" y="308"/>
                  </a:lnTo>
                  <a:lnTo>
                    <a:pt x="112" y="300"/>
                  </a:lnTo>
                  <a:lnTo>
                    <a:pt x="114" y="296"/>
                  </a:lnTo>
                  <a:lnTo>
                    <a:pt x="116" y="290"/>
                  </a:lnTo>
                  <a:lnTo>
                    <a:pt x="120" y="288"/>
                  </a:lnTo>
                  <a:lnTo>
                    <a:pt x="126" y="286"/>
                  </a:lnTo>
                  <a:lnTo>
                    <a:pt x="152" y="286"/>
                  </a:lnTo>
                  <a:lnTo>
                    <a:pt x="180" y="286"/>
                  </a:lnTo>
                  <a:close/>
                  <a:moveTo>
                    <a:pt x="222" y="56"/>
                  </a:moveTo>
                  <a:lnTo>
                    <a:pt x="222" y="170"/>
                  </a:lnTo>
                  <a:lnTo>
                    <a:pt x="222" y="172"/>
                  </a:lnTo>
                  <a:lnTo>
                    <a:pt x="222" y="174"/>
                  </a:lnTo>
                  <a:lnTo>
                    <a:pt x="220" y="186"/>
                  </a:lnTo>
                  <a:lnTo>
                    <a:pt x="216" y="198"/>
                  </a:lnTo>
                  <a:lnTo>
                    <a:pt x="208" y="208"/>
                  </a:lnTo>
                  <a:lnTo>
                    <a:pt x="200" y="218"/>
                  </a:lnTo>
                  <a:lnTo>
                    <a:pt x="190" y="226"/>
                  </a:lnTo>
                  <a:lnTo>
                    <a:pt x="178" y="232"/>
                  </a:lnTo>
                  <a:lnTo>
                    <a:pt x="166" y="234"/>
                  </a:lnTo>
                  <a:lnTo>
                    <a:pt x="152" y="236"/>
                  </a:lnTo>
                  <a:lnTo>
                    <a:pt x="140" y="234"/>
                  </a:lnTo>
                  <a:lnTo>
                    <a:pt x="128" y="232"/>
                  </a:lnTo>
                  <a:lnTo>
                    <a:pt x="116" y="226"/>
                  </a:lnTo>
                  <a:lnTo>
                    <a:pt x="106" y="218"/>
                  </a:lnTo>
                  <a:lnTo>
                    <a:pt x="98" y="208"/>
                  </a:lnTo>
                  <a:lnTo>
                    <a:pt x="90" y="198"/>
                  </a:lnTo>
                  <a:lnTo>
                    <a:pt x="86" y="186"/>
                  </a:lnTo>
                  <a:lnTo>
                    <a:pt x="84" y="174"/>
                  </a:lnTo>
                  <a:lnTo>
                    <a:pt x="84" y="172"/>
                  </a:lnTo>
                  <a:lnTo>
                    <a:pt x="82" y="170"/>
                  </a:lnTo>
                  <a:lnTo>
                    <a:pt x="82" y="56"/>
                  </a:lnTo>
                  <a:lnTo>
                    <a:pt x="82" y="14"/>
                  </a:lnTo>
                  <a:lnTo>
                    <a:pt x="222" y="14"/>
                  </a:lnTo>
                  <a:lnTo>
                    <a:pt x="222" y="56"/>
                  </a:lnTo>
                  <a:close/>
                  <a:moveTo>
                    <a:pt x="290" y="80"/>
                  </a:moveTo>
                  <a:lnTo>
                    <a:pt x="290" y="80"/>
                  </a:lnTo>
                  <a:lnTo>
                    <a:pt x="290" y="82"/>
                  </a:lnTo>
                  <a:lnTo>
                    <a:pt x="250" y="154"/>
                  </a:lnTo>
                  <a:lnTo>
                    <a:pt x="244" y="160"/>
                  </a:lnTo>
                  <a:lnTo>
                    <a:pt x="238" y="164"/>
                  </a:lnTo>
                  <a:lnTo>
                    <a:pt x="238" y="64"/>
                  </a:lnTo>
                  <a:lnTo>
                    <a:pt x="280" y="64"/>
                  </a:lnTo>
                  <a:lnTo>
                    <a:pt x="284" y="64"/>
                  </a:lnTo>
                  <a:lnTo>
                    <a:pt x="288" y="66"/>
                  </a:lnTo>
                  <a:lnTo>
                    <a:pt x="290" y="70"/>
                  </a:lnTo>
                  <a:lnTo>
                    <a:pt x="292" y="74"/>
                  </a:lnTo>
                  <a:lnTo>
                    <a:pt x="290" y="80"/>
                  </a:lnTo>
                  <a:close/>
                </a:path>
              </a:pathLst>
            </a:custGeom>
            <a:solidFill>
              <a:srgbClr val="000000"/>
            </a:solidFill>
            <a:ln w="9525">
              <a:noFill/>
              <a:round/>
              <a:headEnd/>
              <a:tailEnd/>
            </a:ln>
          </p:spPr>
          <p:txBody>
            <a:bodyPr/>
            <a:lstStyle/>
            <a:p>
              <a:pPr fontAlgn="base">
                <a:spcBef>
                  <a:spcPct val="0"/>
                </a:spcBef>
                <a:spcAft>
                  <a:spcPct val="0"/>
                </a:spcAft>
              </a:pPr>
              <a:endParaRPr lang="zh-CN" altLang="en-US">
                <a:solidFill>
                  <a:prstClr val="black"/>
                </a:solidFill>
              </a:endParaRPr>
            </a:p>
          </p:txBody>
        </p:sp>
        <p:sp>
          <p:nvSpPr>
            <p:cNvPr id="18489" name="Freeform 144"/>
            <p:cNvSpPr>
              <a:spLocks noEditPoints="1"/>
            </p:cNvSpPr>
            <p:nvPr/>
          </p:nvSpPr>
          <p:spPr bwMode="auto">
            <a:xfrm>
              <a:off x="4321175" y="5060950"/>
              <a:ext cx="331788" cy="212725"/>
            </a:xfrm>
            <a:custGeom>
              <a:avLst/>
              <a:gdLst>
                <a:gd name="T0" fmla="*/ 314 w 334"/>
                <a:gd name="T1" fmla="*/ 0 h 214"/>
                <a:gd name="T2" fmla="*/ 22 w 334"/>
                <a:gd name="T3" fmla="*/ 0 h 214"/>
                <a:gd name="T4" fmla="*/ 22 w 334"/>
                <a:gd name="T5" fmla="*/ 0 h 214"/>
                <a:gd name="T6" fmla="*/ 14 w 334"/>
                <a:gd name="T7" fmla="*/ 2 h 214"/>
                <a:gd name="T8" fmla="*/ 6 w 334"/>
                <a:gd name="T9" fmla="*/ 6 h 214"/>
                <a:gd name="T10" fmla="*/ 2 w 334"/>
                <a:gd name="T11" fmla="*/ 12 h 214"/>
                <a:gd name="T12" fmla="*/ 0 w 334"/>
                <a:gd name="T13" fmla="*/ 20 h 214"/>
                <a:gd name="T14" fmla="*/ 0 w 334"/>
                <a:gd name="T15" fmla="*/ 192 h 214"/>
                <a:gd name="T16" fmla="*/ 0 w 334"/>
                <a:gd name="T17" fmla="*/ 192 h 214"/>
                <a:gd name="T18" fmla="*/ 2 w 334"/>
                <a:gd name="T19" fmla="*/ 200 h 214"/>
                <a:gd name="T20" fmla="*/ 6 w 334"/>
                <a:gd name="T21" fmla="*/ 208 h 214"/>
                <a:gd name="T22" fmla="*/ 14 w 334"/>
                <a:gd name="T23" fmla="*/ 212 h 214"/>
                <a:gd name="T24" fmla="*/ 22 w 334"/>
                <a:gd name="T25" fmla="*/ 214 h 214"/>
                <a:gd name="T26" fmla="*/ 314 w 334"/>
                <a:gd name="T27" fmla="*/ 214 h 214"/>
                <a:gd name="T28" fmla="*/ 314 w 334"/>
                <a:gd name="T29" fmla="*/ 214 h 214"/>
                <a:gd name="T30" fmla="*/ 322 w 334"/>
                <a:gd name="T31" fmla="*/ 212 h 214"/>
                <a:gd name="T32" fmla="*/ 328 w 334"/>
                <a:gd name="T33" fmla="*/ 208 h 214"/>
                <a:gd name="T34" fmla="*/ 334 w 334"/>
                <a:gd name="T35" fmla="*/ 200 h 214"/>
                <a:gd name="T36" fmla="*/ 334 w 334"/>
                <a:gd name="T37" fmla="*/ 192 h 214"/>
                <a:gd name="T38" fmla="*/ 334 w 334"/>
                <a:gd name="T39" fmla="*/ 20 h 214"/>
                <a:gd name="T40" fmla="*/ 334 w 334"/>
                <a:gd name="T41" fmla="*/ 20 h 214"/>
                <a:gd name="T42" fmla="*/ 334 w 334"/>
                <a:gd name="T43" fmla="*/ 12 h 214"/>
                <a:gd name="T44" fmla="*/ 328 w 334"/>
                <a:gd name="T45" fmla="*/ 6 h 214"/>
                <a:gd name="T46" fmla="*/ 322 w 334"/>
                <a:gd name="T47" fmla="*/ 2 h 214"/>
                <a:gd name="T48" fmla="*/ 314 w 334"/>
                <a:gd name="T49" fmla="*/ 0 h 214"/>
                <a:gd name="T50" fmla="*/ 314 w 334"/>
                <a:gd name="T51" fmla="*/ 0 h 214"/>
                <a:gd name="T52" fmla="*/ 300 w 334"/>
                <a:gd name="T53" fmla="*/ 14 h 214"/>
                <a:gd name="T54" fmla="*/ 174 w 334"/>
                <a:gd name="T55" fmla="*/ 108 h 214"/>
                <a:gd name="T56" fmla="*/ 36 w 334"/>
                <a:gd name="T57" fmla="*/ 14 h 214"/>
                <a:gd name="T58" fmla="*/ 300 w 334"/>
                <a:gd name="T59" fmla="*/ 14 h 214"/>
                <a:gd name="T60" fmla="*/ 320 w 334"/>
                <a:gd name="T61" fmla="*/ 192 h 214"/>
                <a:gd name="T62" fmla="*/ 320 w 334"/>
                <a:gd name="T63" fmla="*/ 192 h 214"/>
                <a:gd name="T64" fmla="*/ 318 w 334"/>
                <a:gd name="T65" fmla="*/ 196 h 214"/>
                <a:gd name="T66" fmla="*/ 314 w 334"/>
                <a:gd name="T67" fmla="*/ 198 h 214"/>
                <a:gd name="T68" fmla="*/ 22 w 334"/>
                <a:gd name="T69" fmla="*/ 198 h 214"/>
                <a:gd name="T70" fmla="*/ 22 w 334"/>
                <a:gd name="T71" fmla="*/ 198 h 214"/>
                <a:gd name="T72" fmla="*/ 18 w 334"/>
                <a:gd name="T73" fmla="*/ 196 h 214"/>
                <a:gd name="T74" fmla="*/ 16 w 334"/>
                <a:gd name="T75" fmla="*/ 192 h 214"/>
                <a:gd name="T76" fmla="*/ 16 w 334"/>
                <a:gd name="T77" fmla="*/ 20 h 214"/>
                <a:gd name="T78" fmla="*/ 16 w 334"/>
                <a:gd name="T79" fmla="*/ 20 h 214"/>
                <a:gd name="T80" fmla="*/ 16 w 334"/>
                <a:gd name="T81" fmla="*/ 18 h 214"/>
                <a:gd name="T82" fmla="*/ 170 w 334"/>
                <a:gd name="T83" fmla="*/ 122 h 214"/>
                <a:gd name="T84" fmla="*/ 170 w 334"/>
                <a:gd name="T85" fmla="*/ 122 h 214"/>
                <a:gd name="T86" fmla="*/ 174 w 334"/>
                <a:gd name="T87" fmla="*/ 124 h 214"/>
                <a:gd name="T88" fmla="*/ 174 w 334"/>
                <a:gd name="T89" fmla="*/ 124 h 214"/>
                <a:gd name="T90" fmla="*/ 178 w 334"/>
                <a:gd name="T91" fmla="*/ 122 h 214"/>
                <a:gd name="T92" fmla="*/ 320 w 334"/>
                <a:gd name="T93" fmla="*/ 18 h 214"/>
                <a:gd name="T94" fmla="*/ 320 w 334"/>
                <a:gd name="T95" fmla="*/ 18 h 214"/>
                <a:gd name="T96" fmla="*/ 320 w 334"/>
                <a:gd name="T97" fmla="*/ 20 h 214"/>
                <a:gd name="T98" fmla="*/ 320 w 334"/>
                <a:gd name="T99" fmla="*/ 192 h 21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4"/>
                <a:gd name="T151" fmla="*/ 0 h 214"/>
                <a:gd name="T152" fmla="*/ 334 w 334"/>
                <a:gd name="T153" fmla="*/ 214 h 21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4" h="214">
                  <a:moveTo>
                    <a:pt x="314" y="0"/>
                  </a:moveTo>
                  <a:lnTo>
                    <a:pt x="22" y="0"/>
                  </a:lnTo>
                  <a:lnTo>
                    <a:pt x="14" y="2"/>
                  </a:lnTo>
                  <a:lnTo>
                    <a:pt x="6" y="6"/>
                  </a:lnTo>
                  <a:lnTo>
                    <a:pt x="2" y="12"/>
                  </a:lnTo>
                  <a:lnTo>
                    <a:pt x="0" y="20"/>
                  </a:lnTo>
                  <a:lnTo>
                    <a:pt x="0" y="192"/>
                  </a:lnTo>
                  <a:lnTo>
                    <a:pt x="2" y="200"/>
                  </a:lnTo>
                  <a:lnTo>
                    <a:pt x="6" y="208"/>
                  </a:lnTo>
                  <a:lnTo>
                    <a:pt x="14" y="212"/>
                  </a:lnTo>
                  <a:lnTo>
                    <a:pt x="22" y="214"/>
                  </a:lnTo>
                  <a:lnTo>
                    <a:pt x="314" y="214"/>
                  </a:lnTo>
                  <a:lnTo>
                    <a:pt x="322" y="212"/>
                  </a:lnTo>
                  <a:lnTo>
                    <a:pt x="328" y="208"/>
                  </a:lnTo>
                  <a:lnTo>
                    <a:pt x="334" y="200"/>
                  </a:lnTo>
                  <a:lnTo>
                    <a:pt x="334" y="192"/>
                  </a:lnTo>
                  <a:lnTo>
                    <a:pt x="334" y="20"/>
                  </a:lnTo>
                  <a:lnTo>
                    <a:pt x="334" y="12"/>
                  </a:lnTo>
                  <a:lnTo>
                    <a:pt x="328" y="6"/>
                  </a:lnTo>
                  <a:lnTo>
                    <a:pt x="322" y="2"/>
                  </a:lnTo>
                  <a:lnTo>
                    <a:pt x="314" y="0"/>
                  </a:lnTo>
                  <a:close/>
                  <a:moveTo>
                    <a:pt x="300" y="14"/>
                  </a:moveTo>
                  <a:lnTo>
                    <a:pt x="174" y="108"/>
                  </a:lnTo>
                  <a:lnTo>
                    <a:pt x="36" y="14"/>
                  </a:lnTo>
                  <a:lnTo>
                    <a:pt x="300" y="14"/>
                  </a:lnTo>
                  <a:close/>
                  <a:moveTo>
                    <a:pt x="320" y="192"/>
                  </a:moveTo>
                  <a:lnTo>
                    <a:pt x="320" y="192"/>
                  </a:lnTo>
                  <a:lnTo>
                    <a:pt x="318" y="196"/>
                  </a:lnTo>
                  <a:lnTo>
                    <a:pt x="314" y="198"/>
                  </a:lnTo>
                  <a:lnTo>
                    <a:pt x="22" y="198"/>
                  </a:lnTo>
                  <a:lnTo>
                    <a:pt x="18" y="196"/>
                  </a:lnTo>
                  <a:lnTo>
                    <a:pt x="16" y="192"/>
                  </a:lnTo>
                  <a:lnTo>
                    <a:pt x="16" y="20"/>
                  </a:lnTo>
                  <a:lnTo>
                    <a:pt x="16" y="18"/>
                  </a:lnTo>
                  <a:lnTo>
                    <a:pt x="170" y="122"/>
                  </a:lnTo>
                  <a:lnTo>
                    <a:pt x="174" y="124"/>
                  </a:lnTo>
                  <a:lnTo>
                    <a:pt x="178" y="122"/>
                  </a:lnTo>
                  <a:lnTo>
                    <a:pt x="320" y="18"/>
                  </a:lnTo>
                  <a:lnTo>
                    <a:pt x="320" y="20"/>
                  </a:lnTo>
                  <a:lnTo>
                    <a:pt x="320" y="192"/>
                  </a:lnTo>
                  <a:close/>
                </a:path>
              </a:pathLst>
            </a:custGeom>
            <a:solidFill>
              <a:srgbClr val="000000"/>
            </a:solidFill>
            <a:ln w="9525">
              <a:noFill/>
              <a:round/>
              <a:headEnd/>
              <a:tailEnd/>
            </a:ln>
          </p:spPr>
          <p:txBody>
            <a:bodyPr/>
            <a:lstStyle/>
            <a:p>
              <a:pPr fontAlgn="base">
                <a:spcBef>
                  <a:spcPct val="0"/>
                </a:spcBef>
                <a:spcAft>
                  <a:spcPct val="0"/>
                </a:spcAft>
              </a:pPr>
              <a:endParaRPr lang="zh-CN" altLang="en-US">
                <a:solidFill>
                  <a:prstClr val="black"/>
                </a:solidFill>
              </a:endParaRPr>
            </a:p>
          </p:txBody>
        </p:sp>
        <p:grpSp>
          <p:nvGrpSpPr>
            <p:cNvPr id="18490" name="组 25"/>
            <p:cNvGrpSpPr>
              <a:grpSpLocks/>
            </p:cNvGrpSpPr>
            <p:nvPr/>
          </p:nvGrpSpPr>
          <p:grpSpPr bwMode="auto">
            <a:xfrm>
              <a:off x="1614488" y="2543175"/>
              <a:ext cx="263525" cy="263525"/>
              <a:chOff x="3948113" y="2317750"/>
              <a:chExt cx="368300" cy="368300"/>
            </a:xfrm>
          </p:grpSpPr>
          <p:sp>
            <p:nvSpPr>
              <p:cNvPr id="18494" name="Freeform 146"/>
              <p:cNvSpPr>
                <a:spLocks noEditPoints="1"/>
              </p:cNvSpPr>
              <p:nvPr/>
            </p:nvSpPr>
            <p:spPr bwMode="auto">
              <a:xfrm>
                <a:off x="3948113" y="2317750"/>
                <a:ext cx="368300" cy="368300"/>
              </a:xfrm>
              <a:custGeom>
                <a:avLst/>
                <a:gdLst>
                  <a:gd name="T0" fmla="*/ 206 w 232"/>
                  <a:gd name="T1" fmla="*/ 232 h 232"/>
                  <a:gd name="T2" fmla="*/ 26 w 232"/>
                  <a:gd name="T3" fmla="*/ 232 h 232"/>
                  <a:gd name="T4" fmla="*/ 26 w 232"/>
                  <a:gd name="T5" fmla="*/ 232 h 232"/>
                  <a:gd name="T6" fmla="*/ 16 w 232"/>
                  <a:gd name="T7" fmla="*/ 230 h 232"/>
                  <a:gd name="T8" fmla="*/ 8 w 232"/>
                  <a:gd name="T9" fmla="*/ 224 h 232"/>
                  <a:gd name="T10" fmla="*/ 2 w 232"/>
                  <a:gd name="T11" fmla="*/ 216 h 232"/>
                  <a:gd name="T12" fmla="*/ 0 w 232"/>
                  <a:gd name="T13" fmla="*/ 204 h 232"/>
                  <a:gd name="T14" fmla="*/ 0 w 232"/>
                  <a:gd name="T15" fmla="*/ 26 h 232"/>
                  <a:gd name="T16" fmla="*/ 0 w 232"/>
                  <a:gd name="T17" fmla="*/ 26 h 232"/>
                  <a:gd name="T18" fmla="*/ 2 w 232"/>
                  <a:gd name="T19" fmla="*/ 16 h 232"/>
                  <a:gd name="T20" fmla="*/ 8 w 232"/>
                  <a:gd name="T21" fmla="*/ 8 h 232"/>
                  <a:gd name="T22" fmla="*/ 16 w 232"/>
                  <a:gd name="T23" fmla="*/ 2 h 232"/>
                  <a:gd name="T24" fmla="*/ 26 w 232"/>
                  <a:gd name="T25" fmla="*/ 0 h 232"/>
                  <a:gd name="T26" fmla="*/ 206 w 232"/>
                  <a:gd name="T27" fmla="*/ 0 h 232"/>
                  <a:gd name="T28" fmla="*/ 206 w 232"/>
                  <a:gd name="T29" fmla="*/ 0 h 232"/>
                  <a:gd name="T30" fmla="*/ 216 w 232"/>
                  <a:gd name="T31" fmla="*/ 2 h 232"/>
                  <a:gd name="T32" fmla="*/ 224 w 232"/>
                  <a:gd name="T33" fmla="*/ 8 h 232"/>
                  <a:gd name="T34" fmla="*/ 230 w 232"/>
                  <a:gd name="T35" fmla="*/ 16 h 232"/>
                  <a:gd name="T36" fmla="*/ 232 w 232"/>
                  <a:gd name="T37" fmla="*/ 26 h 232"/>
                  <a:gd name="T38" fmla="*/ 232 w 232"/>
                  <a:gd name="T39" fmla="*/ 204 h 232"/>
                  <a:gd name="T40" fmla="*/ 232 w 232"/>
                  <a:gd name="T41" fmla="*/ 204 h 232"/>
                  <a:gd name="T42" fmla="*/ 230 w 232"/>
                  <a:gd name="T43" fmla="*/ 216 h 232"/>
                  <a:gd name="T44" fmla="*/ 224 w 232"/>
                  <a:gd name="T45" fmla="*/ 224 h 232"/>
                  <a:gd name="T46" fmla="*/ 216 w 232"/>
                  <a:gd name="T47" fmla="*/ 230 h 232"/>
                  <a:gd name="T48" fmla="*/ 206 w 232"/>
                  <a:gd name="T49" fmla="*/ 232 h 232"/>
                  <a:gd name="T50" fmla="*/ 206 w 232"/>
                  <a:gd name="T51" fmla="*/ 232 h 232"/>
                  <a:gd name="T52" fmla="*/ 26 w 232"/>
                  <a:gd name="T53" fmla="*/ 14 h 232"/>
                  <a:gd name="T54" fmla="*/ 26 w 232"/>
                  <a:gd name="T55" fmla="*/ 14 h 232"/>
                  <a:gd name="T56" fmla="*/ 22 w 232"/>
                  <a:gd name="T57" fmla="*/ 16 h 232"/>
                  <a:gd name="T58" fmla="*/ 18 w 232"/>
                  <a:gd name="T59" fmla="*/ 18 h 232"/>
                  <a:gd name="T60" fmla="*/ 16 w 232"/>
                  <a:gd name="T61" fmla="*/ 22 h 232"/>
                  <a:gd name="T62" fmla="*/ 14 w 232"/>
                  <a:gd name="T63" fmla="*/ 26 h 232"/>
                  <a:gd name="T64" fmla="*/ 14 w 232"/>
                  <a:gd name="T65" fmla="*/ 204 h 232"/>
                  <a:gd name="T66" fmla="*/ 14 w 232"/>
                  <a:gd name="T67" fmla="*/ 204 h 232"/>
                  <a:gd name="T68" fmla="*/ 16 w 232"/>
                  <a:gd name="T69" fmla="*/ 210 h 232"/>
                  <a:gd name="T70" fmla="*/ 18 w 232"/>
                  <a:gd name="T71" fmla="*/ 214 h 232"/>
                  <a:gd name="T72" fmla="*/ 22 w 232"/>
                  <a:gd name="T73" fmla="*/ 216 h 232"/>
                  <a:gd name="T74" fmla="*/ 26 w 232"/>
                  <a:gd name="T75" fmla="*/ 216 h 232"/>
                  <a:gd name="T76" fmla="*/ 206 w 232"/>
                  <a:gd name="T77" fmla="*/ 216 h 232"/>
                  <a:gd name="T78" fmla="*/ 206 w 232"/>
                  <a:gd name="T79" fmla="*/ 216 h 232"/>
                  <a:gd name="T80" fmla="*/ 210 w 232"/>
                  <a:gd name="T81" fmla="*/ 216 h 232"/>
                  <a:gd name="T82" fmla="*/ 214 w 232"/>
                  <a:gd name="T83" fmla="*/ 214 h 232"/>
                  <a:gd name="T84" fmla="*/ 216 w 232"/>
                  <a:gd name="T85" fmla="*/ 210 h 232"/>
                  <a:gd name="T86" fmla="*/ 216 w 232"/>
                  <a:gd name="T87" fmla="*/ 204 h 232"/>
                  <a:gd name="T88" fmla="*/ 216 w 232"/>
                  <a:gd name="T89" fmla="*/ 26 h 232"/>
                  <a:gd name="T90" fmla="*/ 216 w 232"/>
                  <a:gd name="T91" fmla="*/ 26 h 232"/>
                  <a:gd name="T92" fmla="*/ 216 w 232"/>
                  <a:gd name="T93" fmla="*/ 22 h 232"/>
                  <a:gd name="T94" fmla="*/ 214 w 232"/>
                  <a:gd name="T95" fmla="*/ 18 h 232"/>
                  <a:gd name="T96" fmla="*/ 210 w 232"/>
                  <a:gd name="T97" fmla="*/ 16 h 232"/>
                  <a:gd name="T98" fmla="*/ 206 w 232"/>
                  <a:gd name="T99" fmla="*/ 14 h 232"/>
                  <a:gd name="T100" fmla="*/ 26 w 232"/>
                  <a:gd name="T101" fmla="*/ 14 h 2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2"/>
                  <a:gd name="T154" fmla="*/ 0 h 232"/>
                  <a:gd name="T155" fmla="*/ 232 w 232"/>
                  <a:gd name="T156" fmla="*/ 232 h 2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2" h="232">
                    <a:moveTo>
                      <a:pt x="206" y="232"/>
                    </a:moveTo>
                    <a:lnTo>
                      <a:pt x="26" y="232"/>
                    </a:lnTo>
                    <a:lnTo>
                      <a:pt x="16" y="230"/>
                    </a:lnTo>
                    <a:lnTo>
                      <a:pt x="8" y="224"/>
                    </a:lnTo>
                    <a:lnTo>
                      <a:pt x="2" y="216"/>
                    </a:lnTo>
                    <a:lnTo>
                      <a:pt x="0" y="204"/>
                    </a:lnTo>
                    <a:lnTo>
                      <a:pt x="0" y="26"/>
                    </a:lnTo>
                    <a:lnTo>
                      <a:pt x="2" y="16"/>
                    </a:lnTo>
                    <a:lnTo>
                      <a:pt x="8" y="8"/>
                    </a:lnTo>
                    <a:lnTo>
                      <a:pt x="16" y="2"/>
                    </a:lnTo>
                    <a:lnTo>
                      <a:pt x="26" y="0"/>
                    </a:lnTo>
                    <a:lnTo>
                      <a:pt x="206" y="0"/>
                    </a:lnTo>
                    <a:lnTo>
                      <a:pt x="216" y="2"/>
                    </a:lnTo>
                    <a:lnTo>
                      <a:pt x="224" y="8"/>
                    </a:lnTo>
                    <a:lnTo>
                      <a:pt x="230" y="16"/>
                    </a:lnTo>
                    <a:lnTo>
                      <a:pt x="232" y="26"/>
                    </a:lnTo>
                    <a:lnTo>
                      <a:pt x="232" y="204"/>
                    </a:lnTo>
                    <a:lnTo>
                      <a:pt x="230" y="216"/>
                    </a:lnTo>
                    <a:lnTo>
                      <a:pt x="224" y="224"/>
                    </a:lnTo>
                    <a:lnTo>
                      <a:pt x="216" y="230"/>
                    </a:lnTo>
                    <a:lnTo>
                      <a:pt x="206" y="232"/>
                    </a:lnTo>
                    <a:close/>
                    <a:moveTo>
                      <a:pt x="26" y="14"/>
                    </a:moveTo>
                    <a:lnTo>
                      <a:pt x="26" y="14"/>
                    </a:lnTo>
                    <a:lnTo>
                      <a:pt x="22" y="16"/>
                    </a:lnTo>
                    <a:lnTo>
                      <a:pt x="18" y="18"/>
                    </a:lnTo>
                    <a:lnTo>
                      <a:pt x="16" y="22"/>
                    </a:lnTo>
                    <a:lnTo>
                      <a:pt x="14" y="26"/>
                    </a:lnTo>
                    <a:lnTo>
                      <a:pt x="14" y="204"/>
                    </a:lnTo>
                    <a:lnTo>
                      <a:pt x="16" y="210"/>
                    </a:lnTo>
                    <a:lnTo>
                      <a:pt x="18" y="214"/>
                    </a:lnTo>
                    <a:lnTo>
                      <a:pt x="22" y="216"/>
                    </a:lnTo>
                    <a:lnTo>
                      <a:pt x="26" y="216"/>
                    </a:lnTo>
                    <a:lnTo>
                      <a:pt x="206" y="216"/>
                    </a:lnTo>
                    <a:lnTo>
                      <a:pt x="210" y="216"/>
                    </a:lnTo>
                    <a:lnTo>
                      <a:pt x="214" y="214"/>
                    </a:lnTo>
                    <a:lnTo>
                      <a:pt x="216" y="210"/>
                    </a:lnTo>
                    <a:lnTo>
                      <a:pt x="216" y="204"/>
                    </a:lnTo>
                    <a:lnTo>
                      <a:pt x="216" y="26"/>
                    </a:lnTo>
                    <a:lnTo>
                      <a:pt x="216" y="22"/>
                    </a:lnTo>
                    <a:lnTo>
                      <a:pt x="214" y="18"/>
                    </a:lnTo>
                    <a:lnTo>
                      <a:pt x="210" y="16"/>
                    </a:lnTo>
                    <a:lnTo>
                      <a:pt x="206" y="14"/>
                    </a:lnTo>
                    <a:lnTo>
                      <a:pt x="26" y="14"/>
                    </a:lnTo>
                    <a:close/>
                  </a:path>
                </a:pathLst>
              </a:custGeom>
              <a:solidFill>
                <a:srgbClr val="000000"/>
              </a:solidFill>
              <a:ln w="9525">
                <a:noFill/>
                <a:round/>
                <a:headEnd/>
                <a:tailEnd/>
              </a:ln>
            </p:spPr>
            <p:txBody>
              <a:bodyPr/>
              <a:lstStyle/>
              <a:p>
                <a:pPr fontAlgn="base">
                  <a:spcBef>
                    <a:spcPct val="0"/>
                  </a:spcBef>
                  <a:spcAft>
                    <a:spcPct val="0"/>
                  </a:spcAft>
                </a:pPr>
                <a:endParaRPr lang="zh-CN" altLang="en-US">
                  <a:solidFill>
                    <a:prstClr val="black"/>
                  </a:solidFill>
                </a:endParaRPr>
              </a:p>
            </p:txBody>
          </p:sp>
          <p:sp>
            <p:nvSpPr>
              <p:cNvPr id="18495" name="Freeform 147"/>
              <p:cNvSpPr>
                <a:spLocks/>
              </p:cNvSpPr>
              <p:nvPr/>
            </p:nvSpPr>
            <p:spPr bwMode="auto">
              <a:xfrm>
                <a:off x="4071938" y="2359025"/>
                <a:ext cx="120650" cy="285750"/>
              </a:xfrm>
              <a:custGeom>
                <a:avLst/>
                <a:gdLst>
                  <a:gd name="T0" fmla="*/ 30 w 76"/>
                  <a:gd name="T1" fmla="*/ 158 h 180"/>
                  <a:gd name="T2" fmla="*/ 22 w 76"/>
                  <a:gd name="T3" fmla="*/ 156 h 180"/>
                  <a:gd name="T4" fmla="*/ 6 w 76"/>
                  <a:gd name="T5" fmla="*/ 152 h 180"/>
                  <a:gd name="T6" fmla="*/ 4 w 76"/>
                  <a:gd name="T7" fmla="*/ 132 h 180"/>
                  <a:gd name="T8" fmla="*/ 18 w 76"/>
                  <a:gd name="T9" fmla="*/ 140 h 180"/>
                  <a:gd name="T10" fmla="*/ 34 w 76"/>
                  <a:gd name="T11" fmla="*/ 142 h 180"/>
                  <a:gd name="T12" fmla="*/ 44 w 76"/>
                  <a:gd name="T13" fmla="*/ 140 h 180"/>
                  <a:gd name="T14" fmla="*/ 56 w 76"/>
                  <a:gd name="T15" fmla="*/ 130 h 180"/>
                  <a:gd name="T16" fmla="*/ 58 w 76"/>
                  <a:gd name="T17" fmla="*/ 120 h 180"/>
                  <a:gd name="T18" fmla="*/ 52 w 76"/>
                  <a:gd name="T19" fmla="*/ 106 h 180"/>
                  <a:gd name="T20" fmla="*/ 34 w 76"/>
                  <a:gd name="T21" fmla="*/ 94 h 180"/>
                  <a:gd name="T22" fmla="*/ 20 w 76"/>
                  <a:gd name="T23" fmla="*/ 88 h 180"/>
                  <a:gd name="T24" fmla="*/ 6 w 76"/>
                  <a:gd name="T25" fmla="*/ 74 h 180"/>
                  <a:gd name="T26" fmla="*/ 2 w 76"/>
                  <a:gd name="T27" fmla="*/ 64 h 180"/>
                  <a:gd name="T28" fmla="*/ 2 w 76"/>
                  <a:gd name="T29" fmla="*/ 56 h 180"/>
                  <a:gd name="T30" fmla="*/ 10 w 76"/>
                  <a:gd name="T31" fmla="*/ 34 h 180"/>
                  <a:gd name="T32" fmla="*/ 32 w 76"/>
                  <a:gd name="T33" fmla="*/ 22 h 180"/>
                  <a:gd name="T34" fmla="*/ 44 w 76"/>
                  <a:gd name="T35" fmla="*/ 0 h 180"/>
                  <a:gd name="T36" fmla="*/ 44 w 76"/>
                  <a:gd name="T37" fmla="*/ 20 h 180"/>
                  <a:gd name="T38" fmla="*/ 72 w 76"/>
                  <a:gd name="T39" fmla="*/ 28 h 180"/>
                  <a:gd name="T40" fmla="*/ 66 w 76"/>
                  <a:gd name="T41" fmla="*/ 42 h 180"/>
                  <a:gd name="T42" fmla="*/ 50 w 76"/>
                  <a:gd name="T43" fmla="*/ 36 h 180"/>
                  <a:gd name="T44" fmla="*/ 40 w 76"/>
                  <a:gd name="T45" fmla="*/ 36 h 180"/>
                  <a:gd name="T46" fmla="*/ 24 w 76"/>
                  <a:gd name="T47" fmla="*/ 42 h 180"/>
                  <a:gd name="T48" fmla="*/ 18 w 76"/>
                  <a:gd name="T49" fmla="*/ 54 h 180"/>
                  <a:gd name="T50" fmla="*/ 20 w 76"/>
                  <a:gd name="T51" fmla="*/ 62 h 180"/>
                  <a:gd name="T52" fmla="*/ 32 w 76"/>
                  <a:gd name="T53" fmla="*/ 74 h 180"/>
                  <a:gd name="T54" fmla="*/ 44 w 76"/>
                  <a:gd name="T55" fmla="*/ 80 h 180"/>
                  <a:gd name="T56" fmla="*/ 68 w 76"/>
                  <a:gd name="T57" fmla="*/ 96 h 180"/>
                  <a:gd name="T58" fmla="*/ 76 w 76"/>
                  <a:gd name="T59" fmla="*/ 120 h 180"/>
                  <a:gd name="T60" fmla="*/ 74 w 76"/>
                  <a:gd name="T61" fmla="*/ 132 h 180"/>
                  <a:gd name="T62" fmla="*/ 64 w 76"/>
                  <a:gd name="T63" fmla="*/ 148 h 180"/>
                  <a:gd name="T64" fmla="*/ 52 w 76"/>
                  <a:gd name="T65" fmla="*/ 154 h 180"/>
                  <a:gd name="T66" fmla="*/ 44 w 76"/>
                  <a:gd name="T67" fmla="*/ 180 h 1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6"/>
                  <a:gd name="T103" fmla="*/ 0 h 180"/>
                  <a:gd name="T104" fmla="*/ 76 w 76"/>
                  <a:gd name="T105" fmla="*/ 180 h 18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6" h="180">
                    <a:moveTo>
                      <a:pt x="30" y="180"/>
                    </a:moveTo>
                    <a:lnTo>
                      <a:pt x="30" y="158"/>
                    </a:lnTo>
                    <a:lnTo>
                      <a:pt x="22" y="156"/>
                    </a:lnTo>
                    <a:lnTo>
                      <a:pt x="14" y="154"/>
                    </a:lnTo>
                    <a:lnTo>
                      <a:pt x="6" y="152"/>
                    </a:lnTo>
                    <a:lnTo>
                      <a:pt x="0" y="148"/>
                    </a:lnTo>
                    <a:lnTo>
                      <a:pt x="4" y="132"/>
                    </a:lnTo>
                    <a:lnTo>
                      <a:pt x="18" y="140"/>
                    </a:lnTo>
                    <a:lnTo>
                      <a:pt x="26" y="142"/>
                    </a:lnTo>
                    <a:lnTo>
                      <a:pt x="34" y="142"/>
                    </a:lnTo>
                    <a:lnTo>
                      <a:pt x="44" y="140"/>
                    </a:lnTo>
                    <a:lnTo>
                      <a:pt x="52" y="136"/>
                    </a:lnTo>
                    <a:lnTo>
                      <a:pt x="56" y="130"/>
                    </a:lnTo>
                    <a:lnTo>
                      <a:pt x="58" y="120"/>
                    </a:lnTo>
                    <a:lnTo>
                      <a:pt x="56" y="112"/>
                    </a:lnTo>
                    <a:lnTo>
                      <a:pt x="52" y="106"/>
                    </a:lnTo>
                    <a:lnTo>
                      <a:pt x="46" y="100"/>
                    </a:lnTo>
                    <a:lnTo>
                      <a:pt x="34" y="94"/>
                    </a:lnTo>
                    <a:lnTo>
                      <a:pt x="20" y="88"/>
                    </a:lnTo>
                    <a:lnTo>
                      <a:pt x="10" y="80"/>
                    </a:lnTo>
                    <a:lnTo>
                      <a:pt x="6" y="74"/>
                    </a:lnTo>
                    <a:lnTo>
                      <a:pt x="4" y="70"/>
                    </a:lnTo>
                    <a:lnTo>
                      <a:pt x="2" y="64"/>
                    </a:lnTo>
                    <a:lnTo>
                      <a:pt x="2" y="56"/>
                    </a:lnTo>
                    <a:lnTo>
                      <a:pt x="4" y="44"/>
                    </a:lnTo>
                    <a:lnTo>
                      <a:pt x="10" y="34"/>
                    </a:lnTo>
                    <a:lnTo>
                      <a:pt x="20" y="26"/>
                    </a:lnTo>
                    <a:lnTo>
                      <a:pt x="32" y="22"/>
                    </a:lnTo>
                    <a:lnTo>
                      <a:pt x="32" y="0"/>
                    </a:lnTo>
                    <a:lnTo>
                      <a:pt x="44" y="0"/>
                    </a:lnTo>
                    <a:lnTo>
                      <a:pt x="44" y="20"/>
                    </a:lnTo>
                    <a:lnTo>
                      <a:pt x="60" y="24"/>
                    </a:lnTo>
                    <a:lnTo>
                      <a:pt x="72" y="28"/>
                    </a:lnTo>
                    <a:lnTo>
                      <a:pt x="66" y="42"/>
                    </a:lnTo>
                    <a:lnTo>
                      <a:pt x="56" y="38"/>
                    </a:lnTo>
                    <a:lnTo>
                      <a:pt x="50" y="36"/>
                    </a:lnTo>
                    <a:lnTo>
                      <a:pt x="40" y="36"/>
                    </a:lnTo>
                    <a:lnTo>
                      <a:pt x="30" y="38"/>
                    </a:lnTo>
                    <a:lnTo>
                      <a:pt x="24" y="42"/>
                    </a:lnTo>
                    <a:lnTo>
                      <a:pt x="20" y="48"/>
                    </a:lnTo>
                    <a:lnTo>
                      <a:pt x="18" y="54"/>
                    </a:lnTo>
                    <a:lnTo>
                      <a:pt x="20" y="62"/>
                    </a:lnTo>
                    <a:lnTo>
                      <a:pt x="24" y="68"/>
                    </a:lnTo>
                    <a:lnTo>
                      <a:pt x="32" y="74"/>
                    </a:lnTo>
                    <a:lnTo>
                      <a:pt x="44" y="80"/>
                    </a:lnTo>
                    <a:lnTo>
                      <a:pt x="58" y="86"/>
                    </a:lnTo>
                    <a:lnTo>
                      <a:pt x="68" y="96"/>
                    </a:lnTo>
                    <a:lnTo>
                      <a:pt x="74" y="106"/>
                    </a:lnTo>
                    <a:lnTo>
                      <a:pt x="76" y="120"/>
                    </a:lnTo>
                    <a:lnTo>
                      <a:pt x="74" y="132"/>
                    </a:lnTo>
                    <a:lnTo>
                      <a:pt x="68" y="142"/>
                    </a:lnTo>
                    <a:lnTo>
                      <a:pt x="64" y="148"/>
                    </a:lnTo>
                    <a:lnTo>
                      <a:pt x="58" y="152"/>
                    </a:lnTo>
                    <a:lnTo>
                      <a:pt x="52" y="154"/>
                    </a:lnTo>
                    <a:lnTo>
                      <a:pt x="44" y="156"/>
                    </a:lnTo>
                    <a:lnTo>
                      <a:pt x="44" y="180"/>
                    </a:lnTo>
                    <a:lnTo>
                      <a:pt x="30" y="180"/>
                    </a:lnTo>
                    <a:close/>
                  </a:path>
                </a:pathLst>
              </a:custGeom>
              <a:solidFill>
                <a:srgbClr val="000000"/>
              </a:solidFill>
              <a:ln w="9525">
                <a:noFill/>
                <a:round/>
                <a:headEnd/>
                <a:tailEnd/>
              </a:ln>
            </p:spPr>
            <p:txBody>
              <a:bodyPr/>
              <a:lstStyle/>
              <a:p>
                <a:pPr fontAlgn="base">
                  <a:spcBef>
                    <a:spcPct val="0"/>
                  </a:spcBef>
                  <a:spcAft>
                    <a:spcPct val="0"/>
                  </a:spcAft>
                </a:pPr>
                <a:endParaRPr lang="zh-CN" altLang="en-US">
                  <a:solidFill>
                    <a:prstClr val="black"/>
                  </a:solidFill>
                </a:endParaRPr>
              </a:p>
            </p:txBody>
          </p:sp>
        </p:grpSp>
        <p:sp>
          <p:nvSpPr>
            <p:cNvPr id="18491" name="Freeform 156"/>
            <p:cNvSpPr>
              <a:spLocks noEditPoints="1"/>
            </p:cNvSpPr>
            <p:nvPr/>
          </p:nvSpPr>
          <p:spPr bwMode="auto">
            <a:xfrm>
              <a:off x="1222375" y="4603750"/>
              <a:ext cx="419100" cy="396875"/>
            </a:xfrm>
            <a:custGeom>
              <a:avLst/>
              <a:gdLst>
                <a:gd name="T0" fmla="*/ 30 w 318"/>
                <a:gd name="T1" fmla="*/ 302 h 302"/>
                <a:gd name="T2" fmla="*/ 24 w 318"/>
                <a:gd name="T3" fmla="*/ 300 h 302"/>
                <a:gd name="T4" fmla="*/ 8 w 318"/>
                <a:gd name="T5" fmla="*/ 292 h 302"/>
                <a:gd name="T6" fmla="*/ 0 w 318"/>
                <a:gd name="T7" fmla="*/ 278 h 302"/>
                <a:gd name="T8" fmla="*/ 0 w 318"/>
                <a:gd name="T9" fmla="*/ 238 h 302"/>
                <a:gd name="T10" fmla="*/ 2 w 318"/>
                <a:gd name="T11" fmla="*/ 230 h 302"/>
                <a:gd name="T12" fmla="*/ 12 w 318"/>
                <a:gd name="T13" fmla="*/ 214 h 302"/>
                <a:gd name="T14" fmla="*/ 100 w 318"/>
                <a:gd name="T15" fmla="*/ 186 h 302"/>
                <a:gd name="T16" fmla="*/ 90 w 318"/>
                <a:gd name="T17" fmla="*/ 166 h 302"/>
                <a:gd name="T18" fmla="*/ 76 w 318"/>
                <a:gd name="T19" fmla="*/ 120 h 302"/>
                <a:gd name="T20" fmla="*/ 74 w 318"/>
                <a:gd name="T21" fmla="*/ 94 h 302"/>
                <a:gd name="T22" fmla="*/ 80 w 318"/>
                <a:gd name="T23" fmla="*/ 56 h 302"/>
                <a:gd name="T24" fmla="*/ 98 w 318"/>
                <a:gd name="T25" fmla="*/ 26 h 302"/>
                <a:gd name="T26" fmla="*/ 124 w 318"/>
                <a:gd name="T27" fmla="*/ 6 h 302"/>
                <a:gd name="T28" fmla="*/ 158 w 318"/>
                <a:gd name="T29" fmla="*/ 0 h 302"/>
                <a:gd name="T30" fmla="*/ 176 w 318"/>
                <a:gd name="T31" fmla="*/ 2 h 302"/>
                <a:gd name="T32" fmla="*/ 208 w 318"/>
                <a:gd name="T33" fmla="*/ 16 h 302"/>
                <a:gd name="T34" fmla="*/ 230 w 318"/>
                <a:gd name="T35" fmla="*/ 40 h 302"/>
                <a:gd name="T36" fmla="*/ 242 w 318"/>
                <a:gd name="T37" fmla="*/ 74 h 302"/>
                <a:gd name="T38" fmla="*/ 244 w 318"/>
                <a:gd name="T39" fmla="*/ 94 h 302"/>
                <a:gd name="T40" fmla="*/ 236 w 318"/>
                <a:gd name="T41" fmla="*/ 144 h 302"/>
                <a:gd name="T42" fmla="*/ 216 w 318"/>
                <a:gd name="T43" fmla="*/ 186 h 302"/>
                <a:gd name="T44" fmla="*/ 296 w 318"/>
                <a:gd name="T45" fmla="*/ 210 h 302"/>
                <a:gd name="T46" fmla="*/ 312 w 318"/>
                <a:gd name="T47" fmla="*/ 222 h 302"/>
                <a:gd name="T48" fmla="*/ 318 w 318"/>
                <a:gd name="T49" fmla="*/ 238 h 302"/>
                <a:gd name="T50" fmla="*/ 318 w 318"/>
                <a:gd name="T51" fmla="*/ 272 h 302"/>
                <a:gd name="T52" fmla="*/ 316 w 318"/>
                <a:gd name="T53" fmla="*/ 284 h 302"/>
                <a:gd name="T54" fmla="*/ 300 w 318"/>
                <a:gd name="T55" fmla="*/ 300 h 302"/>
                <a:gd name="T56" fmla="*/ 288 w 318"/>
                <a:gd name="T57" fmla="*/ 302 h 302"/>
                <a:gd name="T58" fmla="*/ 158 w 318"/>
                <a:gd name="T59" fmla="*/ 16 h 302"/>
                <a:gd name="T60" fmla="*/ 144 w 318"/>
                <a:gd name="T61" fmla="*/ 18 h 302"/>
                <a:gd name="T62" fmla="*/ 118 w 318"/>
                <a:gd name="T63" fmla="*/ 28 h 302"/>
                <a:gd name="T64" fmla="*/ 102 w 318"/>
                <a:gd name="T65" fmla="*/ 48 h 302"/>
                <a:gd name="T66" fmla="*/ 92 w 318"/>
                <a:gd name="T67" fmla="*/ 78 h 302"/>
                <a:gd name="T68" fmla="*/ 90 w 318"/>
                <a:gd name="T69" fmla="*/ 94 h 302"/>
                <a:gd name="T70" fmla="*/ 98 w 318"/>
                <a:gd name="T71" fmla="*/ 144 h 302"/>
                <a:gd name="T72" fmla="*/ 120 w 318"/>
                <a:gd name="T73" fmla="*/ 184 h 302"/>
                <a:gd name="T74" fmla="*/ 26 w 318"/>
                <a:gd name="T75" fmla="*/ 226 h 302"/>
                <a:gd name="T76" fmla="*/ 22 w 318"/>
                <a:gd name="T77" fmla="*/ 228 h 302"/>
                <a:gd name="T78" fmla="*/ 16 w 318"/>
                <a:gd name="T79" fmla="*/ 234 h 302"/>
                <a:gd name="T80" fmla="*/ 16 w 318"/>
                <a:gd name="T81" fmla="*/ 272 h 302"/>
                <a:gd name="T82" fmla="*/ 18 w 318"/>
                <a:gd name="T83" fmla="*/ 276 h 302"/>
                <a:gd name="T84" fmla="*/ 24 w 318"/>
                <a:gd name="T85" fmla="*/ 284 h 302"/>
                <a:gd name="T86" fmla="*/ 288 w 318"/>
                <a:gd name="T87" fmla="*/ 286 h 302"/>
                <a:gd name="T88" fmla="*/ 292 w 318"/>
                <a:gd name="T89" fmla="*/ 284 h 302"/>
                <a:gd name="T90" fmla="*/ 300 w 318"/>
                <a:gd name="T91" fmla="*/ 278 h 302"/>
                <a:gd name="T92" fmla="*/ 302 w 318"/>
                <a:gd name="T93" fmla="*/ 272 h 302"/>
                <a:gd name="T94" fmla="*/ 302 w 318"/>
                <a:gd name="T95" fmla="*/ 238 h 302"/>
                <a:gd name="T96" fmla="*/ 298 w 318"/>
                <a:gd name="T97" fmla="*/ 230 h 302"/>
                <a:gd name="T98" fmla="*/ 292 w 318"/>
                <a:gd name="T99" fmla="*/ 226 h 302"/>
                <a:gd name="T100" fmla="*/ 198 w 318"/>
                <a:gd name="T101" fmla="*/ 184 h 302"/>
                <a:gd name="T102" fmla="*/ 210 w 318"/>
                <a:gd name="T103" fmla="*/ 166 h 302"/>
                <a:gd name="T104" fmla="*/ 224 w 318"/>
                <a:gd name="T105" fmla="*/ 120 h 302"/>
                <a:gd name="T106" fmla="*/ 226 w 318"/>
                <a:gd name="T107" fmla="*/ 94 h 302"/>
                <a:gd name="T108" fmla="*/ 222 w 318"/>
                <a:gd name="T109" fmla="*/ 62 h 302"/>
                <a:gd name="T110" fmla="*/ 208 w 318"/>
                <a:gd name="T111" fmla="*/ 38 h 302"/>
                <a:gd name="T112" fmla="*/ 188 w 318"/>
                <a:gd name="T113" fmla="*/ 22 h 302"/>
                <a:gd name="T114" fmla="*/ 158 w 318"/>
                <a:gd name="T115" fmla="*/ 16 h 30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8"/>
                <a:gd name="T175" fmla="*/ 0 h 302"/>
                <a:gd name="T176" fmla="*/ 318 w 318"/>
                <a:gd name="T177" fmla="*/ 302 h 30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8" h="302">
                  <a:moveTo>
                    <a:pt x="288" y="302"/>
                  </a:moveTo>
                  <a:lnTo>
                    <a:pt x="30" y="302"/>
                  </a:lnTo>
                  <a:lnTo>
                    <a:pt x="24" y="300"/>
                  </a:lnTo>
                  <a:lnTo>
                    <a:pt x="18" y="300"/>
                  </a:lnTo>
                  <a:lnTo>
                    <a:pt x="8" y="292"/>
                  </a:lnTo>
                  <a:lnTo>
                    <a:pt x="2" y="284"/>
                  </a:lnTo>
                  <a:lnTo>
                    <a:pt x="0" y="278"/>
                  </a:lnTo>
                  <a:lnTo>
                    <a:pt x="0" y="272"/>
                  </a:lnTo>
                  <a:lnTo>
                    <a:pt x="0" y="238"/>
                  </a:lnTo>
                  <a:lnTo>
                    <a:pt x="2" y="230"/>
                  </a:lnTo>
                  <a:lnTo>
                    <a:pt x="6" y="222"/>
                  </a:lnTo>
                  <a:lnTo>
                    <a:pt x="12" y="214"/>
                  </a:lnTo>
                  <a:lnTo>
                    <a:pt x="20" y="210"/>
                  </a:lnTo>
                  <a:lnTo>
                    <a:pt x="100" y="186"/>
                  </a:lnTo>
                  <a:lnTo>
                    <a:pt x="90" y="166"/>
                  </a:lnTo>
                  <a:lnTo>
                    <a:pt x="82" y="144"/>
                  </a:lnTo>
                  <a:lnTo>
                    <a:pt x="76" y="120"/>
                  </a:lnTo>
                  <a:lnTo>
                    <a:pt x="74" y="94"/>
                  </a:lnTo>
                  <a:lnTo>
                    <a:pt x="76" y="74"/>
                  </a:lnTo>
                  <a:lnTo>
                    <a:pt x="80" y="56"/>
                  </a:lnTo>
                  <a:lnTo>
                    <a:pt x="88" y="40"/>
                  </a:lnTo>
                  <a:lnTo>
                    <a:pt x="98" y="26"/>
                  </a:lnTo>
                  <a:lnTo>
                    <a:pt x="110" y="16"/>
                  </a:lnTo>
                  <a:lnTo>
                    <a:pt x="124" y="6"/>
                  </a:lnTo>
                  <a:lnTo>
                    <a:pt x="140" y="2"/>
                  </a:lnTo>
                  <a:lnTo>
                    <a:pt x="158" y="0"/>
                  </a:lnTo>
                  <a:lnTo>
                    <a:pt x="176" y="2"/>
                  </a:lnTo>
                  <a:lnTo>
                    <a:pt x="194" y="6"/>
                  </a:lnTo>
                  <a:lnTo>
                    <a:pt x="208" y="16"/>
                  </a:lnTo>
                  <a:lnTo>
                    <a:pt x="220" y="26"/>
                  </a:lnTo>
                  <a:lnTo>
                    <a:pt x="230" y="40"/>
                  </a:lnTo>
                  <a:lnTo>
                    <a:pt x="238" y="56"/>
                  </a:lnTo>
                  <a:lnTo>
                    <a:pt x="242" y="74"/>
                  </a:lnTo>
                  <a:lnTo>
                    <a:pt x="244" y="94"/>
                  </a:lnTo>
                  <a:lnTo>
                    <a:pt x="242" y="120"/>
                  </a:lnTo>
                  <a:lnTo>
                    <a:pt x="236" y="144"/>
                  </a:lnTo>
                  <a:lnTo>
                    <a:pt x="228" y="166"/>
                  </a:lnTo>
                  <a:lnTo>
                    <a:pt x="216" y="186"/>
                  </a:lnTo>
                  <a:lnTo>
                    <a:pt x="296" y="210"/>
                  </a:lnTo>
                  <a:lnTo>
                    <a:pt x="306" y="214"/>
                  </a:lnTo>
                  <a:lnTo>
                    <a:pt x="312" y="222"/>
                  </a:lnTo>
                  <a:lnTo>
                    <a:pt x="316" y="230"/>
                  </a:lnTo>
                  <a:lnTo>
                    <a:pt x="318" y="238"/>
                  </a:lnTo>
                  <a:lnTo>
                    <a:pt x="318" y="272"/>
                  </a:lnTo>
                  <a:lnTo>
                    <a:pt x="316" y="278"/>
                  </a:lnTo>
                  <a:lnTo>
                    <a:pt x="316" y="284"/>
                  </a:lnTo>
                  <a:lnTo>
                    <a:pt x="308" y="292"/>
                  </a:lnTo>
                  <a:lnTo>
                    <a:pt x="300" y="300"/>
                  </a:lnTo>
                  <a:lnTo>
                    <a:pt x="294" y="300"/>
                  </a:lnTo>
                  <a:lnTo>
                    <a:pt x="288" y="302"/>
                  </a:lnTo>
                  <a:close/>
                  <a:moveTo>
                    <a:pt x="158" y="16"/>
                  </a:moveTo>
                  <a:lnTo>
                    <a:pt x="158" y="16"/>
                  </a:lnTo>
                  <a:lnTo>
                    <a:pt x="144" y="18"/>
                  </a:lnTo>
                  <a:lnTo>
                    <a:pt x="130" y="22"/>
                  </a:lnTo>
                  <a:lnTo>
                    <a:pt x="118" y="28"/>
                  </a:lnTo>
                  <a:lnTo>
                    <a:pt x="108" y="38"/>
                  </a:lnTo>
                  <a:lnTo>
                    <a:pt x="102" y="48"/>
                  </a:lnTo>
                  <a:lnTo>
                    <a:pt x="96" y="62"/>
                  </a:lnTo>
                  <a:lnTo>
                    <a:pt x="92" y="78"/>
                  </a:lnTo>
                  <a:lnTo>
                    <a:pt x="90" y="94"/>
                  </a:lnTo>
                  <a:lnTo>
                    <a:pt x="92" y="120"/>
                  </a:lnTo>
                  <a:lnTo>
                    <a:pt x="98" y="144"/>
                  </a:lnTo>
                  <a:lnTo>
                    <a:pt x="108" y="166"/>
                  </a:lnTo>
                  <a:lnTo>
                    <a:pt x="120" y="184"/>
                  </a:lnTo>
                  <a:lnTo>
                    <a:pt x="128" y="194"/>
                  </a:lnTo>
                  <a:lnTo>
                    <a:pt x="26" y="226"/>
                  </a:lnTo>
                  <a:lnTo>
                    <a:pt x="22" y="228"/>
                  </a:lnTo>
                  <a:lnTo>
                    <a:pt x="18" y="230"/>
                  </a:lnTo>
                  <a:lnTo>
                    <a:pt x="16" y="234"/>
                  </a:lnTo>
                  <a:lnTo>
                    <a:pt x="16" y="238"/>
                  </a:lnTo>
                  <a:lnTo>
                    <a:pt x="16" y="272"/>
                  </a:lnTo>
                  <a:lnTo>
                    <a:pt x="18" y="276"/>
                  </a:lnTo>
                  <a:lnTo>
                    <a:pt x="20" y="282"/>
                  </a:lnTo>
                  <a:lnTo>
                    <a:pt x="24" y="284"/>
                  </a:lnTo>
                  <a:lnTo>
                    <a:pt x="30" y="286"/>
                  </a:lnTo>
                  <a:lnTo>
                    <a:pt x="288" y="286"/>
                  </a:lnTo>
                  <a:lnTo>
                    <a:pt x="292" y="284"/>
                  </a:lnTo>
                  <a:lnTo>
                    <a:pt x="296" y="282"/>
                  </a:lnTo>
                  <a:lnTo>
                    <a:pt x="300" y="278"/>
                  </a:lnTo>
                  <a:lnTo>
                    <a:pt x="302" y="272"/>
                  </a:lnTo>
                  <a:lnTo>
                    <a:pt x="302" y="238"/>
                  </a:lnTo>
                  <a:lnTo>
                    <a:pt x="300" y="234"/>
                  </a:lnTo>
                  <a:lnTo>
                    <a:pt x="298" y="230"/>
                  </a:lnTo>
                  <a:lnTo>
                    <a:pt x="296" y="228"/>
                  </a:lnTo>
                  <a:lnTo>
                    <a:pt x="292" y="226"/>
                  </a:lnTo>
                  <a:lnTo>
                    <a:pt x="190" y="194"/>
                  </a:lnTo>
                  <a:lnTo>
                    <a:pt x="198" y="184"/>
                  </a:lnTo>
                  <a:lnTo>
                    <a:pt x="210" y="166"/>
                  </a:lnTo>
                  <a:lnTo>
                    <a:pt x="218" y="144"/>
                  </a:lnTo>
                  <a:lnTo>
                    <a:pt x="224" y="120"/>
                  </a:lnTo>
                  <a:lnTo>
                    <a:pt x="226" y="94"/>
                  </a:lnTo>
                  <a:lnTo>
                    <a:pt x="226" y="78"/>
                  </a:lnTo>
                  <a:lnTo>
                    <a:pt x="222" y="62"/>
                  </a:lnTo>
                  <a:lnTo>
                    <a:pt x="216" y="48"/>
                  </a:lnTo>
                  <a:lnTo>
                    <a:pt x="208" y="38"/>
                  </a:lnTo>
                  <a:lnTo>
                    <a:pt x="198" y="28"/>
                  </a:lnTo>
                  <a:lnTo>
                    <a:pt x="188" y="22"/>
                  </a:lnTo>
                  <a:lnTo>
                    <a:pt x="174" y="18"/>
                  </a:lnTo>
                  <a:lnTo>
                    <a:pt x="158" y="16"/>
                  </a:lnTo>
                  <a:close/>
                </a:path>
              </a:pathLst>
            </a:custGeom>
            <a:solidFill>
              <a:srgbClr val="000000"/>
            </a:solidFill>
            <a:ln w="9525">
              <a:noFill/>
              <a:round/>
              <a:headEnd/>
              <a:tailEnd/>
            </a:ln>
          </p:spPr>
          <p:txBody>
            <a:bodyPr/>
            <a:lstStyle/>
            <a:p>
              <a:pPr fontAlgn="base">
                <a:spcBef>
                  <a:spcPct val="0"/>
                </a:spcBef>
                <a:spcAft>
                  <a:spcPct val="0"/>
                </a:spcAft>
              </a:pPr>
              <a:endParaRPr lang="zh-CN" altLang="en-US">
                <a:solidFill>
                  <a:prstClr val="black"/>
                </a:solidFill>
              </a:endParaRPr>
            </a:p>
          </p:txBody>
        </p:sp>
      </p:grpSp>
      <p:sp>
        <p:nvSpPr>
          <p:cNvPr id="18492" name="文本框 66"/>
          <p:cNvSpPr txBox="1">
            <a:spLocks noChangeArrowheads="1"/>
          </p:cNvSpPr>
          <p:nvPr/>
        </p:nvSpPr>
        <p:spPr bwMode="auto">
          <a:xfrm>
            <a:off x="7886700" y="2611438"/>
            <a:ext cx="3067050" cy="1269578"/>
          </a:xfrm>
          <a:prstGeom prst="rect">
            <a:avLst/>
          </a:prstGeom>
          <a:noFill/>
          <a:ln w="9525">
            <a:noFill/>
            <a:miter lim="800000"/>
            <a:headEnd/>
            <a:tailEnd/>
          </a:ln>
        </p:spPr>
        <p:txBody>
          <a:bodyPr lIns="68580" tIns="34290" rIns="68580" bIns="34290">
            <a:spAutoFit/>
          </a:bodyPr>
          <a:lstStyle/>
          <a:p>
            <a:pPr defTabSz="457200" fontAlgn="base">
              <a:lnSpc>
                <a:spcPct val="130000"/>
              </a:lnSpc>
              <a:spcBef>
                <a:spcPct val="0"/>
              </a:spcBef>
              <a:spcAft>
                <a:spcPct val="0"/>
              </a:spcAft>
            </a:pPr>
            <a:r>
              <a:rPr lang="zh-CN" altLang="en-US" sz="1200" dirty="0" smtClean="0">
                <a:solidFill>
                  <a:prstClr val="white"/>
                </a:solidFill>
                <a:latin typeface="微软雅黑" pitchFamily="34" charset="-122"/>
              </a:rPr>
              <a:t>产品现在属于小范围推广阶段，主要用户为住宅小区拥有车库的个人业主，用户反响较好。</a:t>
            </a:r>
            <a:endParaRPr lang="en-US" altLang="zh-CN" sz="1200" dirty="0" smtClean="0">
              <a:solidFill>
                <a:prstClr val="white"/>
              </a:solidFill>
              <a:latin typeface="微软雅黑" pitchFamily="34" charset="-122"/>
            </a:endParaRPr>
          </a:p>
          <a:p>
            <a:pPr defTabSz="457200" fontAlgn="base">
              <a:lnSpc>
                <a:spcPct val="130000"/>
              </a:lnSpc>
              <a:spcBef>
                <a:spcPct val="0"/>
              </a:spcBef>
              <a:spcAft>
                <a:spcPct val="0"/>
              </a:spcAft>
            </a:pPr>
            <a:r>
              <a:rPr lang="zh-CN" altLang="en-US" sz="1200" dirty="0">
                <a:solidFill>
                  <a:prstClr val="white"/>
                </a:solidFill>
                <a:latin typeface="微软雅黑" pitchFamily="34" charset="-122"/>
              </a:rPr>
              <a:t>但</a:t>
            </a:r>
            <a:r>
              <a:rPr lang="zh-CN" altLang="en-US" sz="1200" dirty="0" smtClean="0">
                <a:solidFill>
                  <a:prstClr val="white"/>
                </a:solidFill>
                <a:latin typeface="微软雅黑" pitchFamily="34" charset="-122"/>
              </a:rPr>
              <a:t>是还会不断优化项目产品，增加项目产品的实用性功能能，优化项目产品的安全性。</a:t>
            </a:r>
            <a:endParaRPr lang="zh-CN" altLang="en-US" sz="1200" dirty="0">
              <a:solidFill>
                <a:prstClr val="white"/>
              </a:solidFill>
              <a:latin typeface="微软雅黑" pitchFamily="34" charset="-122"/>
            </a:endParaRPr>
          </a:p>
        </p:txBody>
      </p:sp>
      <p:sp>
        <p:nvSpPr>
          <p:cNvPr id="18493" name="文本框 67"/>
          <p:cNvSpPr txBox="1">
            <a:spLocks noChangeArrowheads="1"/>
          </p:cNvSpPr>
          <p:nvPr/>
        </p:nvSpPr>
        <p:spPr bwMode="auto">
          <a:xfrm>
            <a:off x="7886700" y="4357688"/>
            <a:ext cx="3067050" cy="549381"/>
          </a:xfrm>
          <a:prstGeom prst="rect">
            <a:avLst/>
          </a:prstGeom>
          <a:noFill/>
          <a:ln w="9525">
            <a:noFill/>
            <a:miter lim="800000"/>
            <a:headEnd/>
            <a:tailEnd/>
          </a:ln>
        </p:spPr>
        <p:txBody>
          <a:bodyPr lIns="68580" tIns="34290" rIns="68580" bIns="34290">
            <a:spAutoFit/>
          </a:bodyPr>
          <a:lstStyle/>
          <a:p>
            <a:pPr defTabSz="457200" fontAlgn="base">
              <a:lnSpc>
                <a:spcPct val="130000"/>
              </a:lnSpc>
              <a:spcBef>
                <a:spcPct val="0"/>
              </a:spcBef>
              <a:spcAft>
                <a:spcPct val="0"/>
              </a:spcAft>
            </a:pPr>
            <a:r>
              <a:rPr lang="zh-CN" altLang="en-US" sz="1200" dirty="0" smtClean="0">
                <a:solidFill>
                  <a:prstClr val="white"/>
                </a:solidFill>
                <a:latin typeface="微软雅黑" pitchFamily="34" charset="-122"/>
              </a:rPr>
              <a:t>后期会加强与项目产品生产厂家的合作，推广产品。</a:t>
            </a:r>
            <a:endParaRPr lang="zh-CN" altLang="en-US" sz="1200" dirty="0">
              <a:solidFill>
                <a:prstClr val="white"/>
              </a:solidFill>
              <a:latin typeface="微软雅黑" pitchFamily="34" charset="-122"/>
            </a:endParaRPr>
          </a:p>
        </p:txBody>
      </p:sp>
    </p:spTree>
    <p:extLst>
      <p:ext uri="{BB962C8B-B14F-4D97-AF65-F5344CB8AC3E}">
        <p14:creationId xmlns:p14="http://schemas.microsoft.com/office/powerpoint/2010/main" val="14674767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18438"/>
                                        </p:tgtEl>
                                        <p:attrNameLst>
                                          <p:attrName>style.visibility</p:attrName>
                                        </p:attrNameLst>
                                      </p:cBhvr>
                                      <p:to>
                                        <p:strVal val="visible"/>
                                      </p:to>
                                    </p:set>
                                    <p:animEffect transition="in" filter="randombar(horizontal)">
                                      <p:cBhvr>
                                        <p:cTn id="17" dur="500"/>
                                        <p:tgtEl>
                                          <p:spTgt spid="18438"/>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8492"/>
                                        </p:tgtEl>
                                        <p:attrNameLst>
                                          <p:attrName>style.visibility</p:attrName>
                                        </p:attrNameLst>
                                      </p:cBhvr>
                                      <p:to>
                                        <p:strVal val="visible"/>
                                      </p:to>
                                    </p:set>
                                    <p:animEffect transition="in" filter="randombar(horizontal)">
                                      <p:cBhvr>
                                        <p:cTn id="20" dur="500"/>
                                        <p:tgtEl>
                                          <p:spTgt spid="18492"/>
                                        </p:tgtEl>
                                      </p:cBhvr>
                                    </p:animEffect>
                                  </p:childTnLst>
                                </p:cTn>
                              </p:par>
                              <p:par>
                                <p:cTn id="21" presetID="14" presetClass="entr" presetSubtype="10" fill="hold" nodeType="withEffect">
                                  <p:stCondLst>
                                    <p:cond delay="0"/>
                                  </p:stCondLst>
                                  <p:childTnLst>
                                    <p:set>
                                      <p:cBhvr>
                                        <p:cTn id="22" dur="1" fill="hold">
                                          <p:stCondLst>
                                            <p:cond delay="0"/>
                                          </p:stCondLst>
                                        </p:cTn>
                                        <p:tgtEl>
                                          <p:spTgt spid="18493">
                                            <p:txEl>
                                              <p:pRg st="0" end="0"/>
                                            </p:txEl>
                                          </p:spTgt>
                                        </p:tgtEl>
                                        <p:attrNameLst>
                                          <p:attrName>style.visibility</p:attrName>
                                        </p:attrNameLst>
                                      </p:cBhvr>
                                      <p:to>
                                        <p:strVal val="visible"/>
                                      </p:to>
                                    </p:set>
                                    <p:animEffect transition="in" filter="randombar(horizontal)">
                                      <p:cBhvr>
                                        <p:cTn id="23" dur="500"/>
                                        <p:tgtEl>
                                          <p:spTgt spid="184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p:bldP spid="1849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553"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39661"/>
            <a:ext cx="12192000" cy="6880171"/>
          </a:xfrm>
          <a:prstGeom prst="rect">
            <a:avLst/>
          </a:prstGeom>
          <a:noFill/>
          <a:ln w="9525">
            <a:noFill/>
            <a:miter lim="800000"/>
            <a:headEnd/>
            <a:tailEnd/>
          </a:ln>
        </p:spPr>
      </p:pic>
      <p:grpSp>
        <p:nvGrpSpPr>
          <p:cNvPr id="23554" name="组合 4"/>
          <p:cNvGrpSpPr>
            <a:grpSpLocks/>
          </p:cNvGrpSpPr>
          <p:nvPr/>
        </p:nvGrpSpPr>
        <p:grpSpPr bwMode="auto">
          <a:xfrm>
            <a:off x="0" y="-7938"/>
            <a:ext cx="12187238" cy="6865938"/>
            <a:chOff x="0" y="-7447"/>
            <a:chExt cx="9144002" cy="5150950"/>
          </a:xfrm>
        </p:grpSpPr>
        <p:cxnSp>
          <p:nvCxnSpPr>
            <p:cNvPr id="6" name="直线连接符 2"/>
            <p:cNvCxnSpPr/>
            <p:nvPr/>
          </p:nvCxnSpPr>
          <p:spPr>
            <a:xfrm>
              <a:off x="0" y="-300"/>
              <a:ext cx="1395958" cy="32632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直线连接符 3"/>
            <p:cNvCxnSpPr/>
            <p:nvPr/>
          </p:nvCxnSpPr>
          <p:spPr>
            <a:xfrm flipV="1">
              <a:off x="732521" y="326026"/>
              <a:ext cx="663437" cy="90990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直线连接符 4"/>
            <p:cNvCxnSpPr/>
            <p:nvPr/>
          </p:nvCxnSpPr>
          <p:spPr>
            <a:xfrm>
              <a:off x="0" y="-300"/>
              <a:ext cx="732521" cy="123622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直线连接符 5"/>
            <p:cNvCxnSpPr/>
            <p:nvPr/>
          </p:nvCxnSpPr>
          <p:spPr>
            <a:xfrm>
              <a:off x="0" y="1693260"/>
              <a:ext cx="1976019" cy="38944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6"/>
            <p:cNvCxnSpPr/>
            <p:nvPr/>
          </p:nvCxnSpPr>
          <p:spPr>
            <a:xfrm flipV="1">
              <a:off x="1395958" y="-300"/>
              <a:ext cx="1205384" cy="32632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7"/>
            <p:cNvCxnSpPr/>
            <p:nvPr/>
          </p:nvCxnSpPr>
          <p:spPr>
            <a:xfrm flipV="1">
              <a:off x="1976019" y="-300"/>
              <a:ext cx="625322" cy="208300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8"/>
            <p:cNvCxnSpPr/>
            <p:nvPr/>
          </p:nvCxnSpPr>
          <p:spPr>
            <a:xfrm flipH="1" flipV="1">
              <a:off x="1395958" y="326026"/>
              <a:ext cx="580061" cy="17566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9"/>
            <p:cNvCxnSpPr/>
            <p:nvPr/>
          </p:nvCxnSpPr>
          <p:spPr>
            <a:xfrm>
              <a:off x="732521" y="1235927"/>
              <a:ext cx="1243498" cy="8467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0"/>
            <p:cNvCxnSpPr/>
            <p:nvPr/>
          </p:nvCxnSpPr>
          <p:spPr>
            <a:xfrm flipV="1">
              <a:off x="572915" y="2082708"/>
              <a:ext cx="1403105" cy="8979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11"/>
            <p:cNvCxnSpPr/>
            <p:nvPr/>
          </p:nvCxnSpPr>
          <p:spPr>
            <a:xfrm>
              <a:off x="6676063" y="3310599"/>
              <a:ext cx="1561519" cy="278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12"/>
            <p:cNvCxnSpPr/>
            <p:nvPr/>
          </p:nvCxnSpPr>
          <p:spPr>
            <a:xfrm flipH="1">
              <a:off x="1976019" y="1693260"/>
              <a:ext cx="1057688" cy="38944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3"/>
            <p:cNvCxnSpPr/>
            <p:nvPr/>
          </p:nvCxnSpPr>
          <p:spPr>
            <a:xfrm>
              <a:off x="2601342" y="-300"/>
              <a:ext cx="432366" cy="169356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14"/>
            <p:cNvCxnSpPr/>
            <p:nvPr/>
          </p:nvCxnSpPr>
          <p:spPr>
            <a:xfrm>
              <a:off x="575297" y="2980700"/>
              <a:ext cx="1320919" cy="39659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15"/>
            <p:cNvCxnSpPr/>
            <p:nvPr/>
          </p:nvCxnSpPr>
          <p:spPr>
            <a:xfrm flipH="1">
              <a:off x="1896216" y="2082708"/>
              <a:ext cx="79803" cy="12874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6"/>
            <p:cNvCxnSpPr/>
            <p:nvPr/>
          </p:nvCxnSpPr>
          <p:spPr>
            <a:xfrm>
              <a:off x="0" y="2980700"/>
              <a:ext cx="572915"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17"/>
            <p:cNvCxnSpPr/>
            <p:nvPr/>
          </p:nvCxnSpPr>
          <p:spPr>
            <a:xfrm>
              <a:off x="0" y="1693260"/>
              <a:ext cx="572915" cy="128743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18"/>
            <p:cNvCxnSpPr/>
            <p:nvPr/>
          </p:nvCxnSpPr>
          <p:spPr>
            <a:xfrm flipV="1">
              <a:off x="0" y="1235927"/>
              <a:ext cx="732521" cy="4573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19"/>
            <p:cNvCxnSpPr/>
            <p:nvPr/>
          </p:nvCxnSpPr>
          <p:spPr>
            <a:xfrm>
              <a:off x="8237582" y="3589286"/>
              <a:ext cx="906420" cy="15542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20"/>
            <p:cNvCxnSpPr/>
            <p:nvPr/>
          </p:nvCxnSpPr>
          <p:spPr>
            <a:xfrm flipV="1">
              <a:off x="8237582" y="1587264"/>
              <a:ext cx="906420" cy="200202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21"/>
            <p:cNvCxnSpPr/>
            <p:nvPr/>
          </p:nvCxnSpPr>
          <p:spPr>
            <a:xfrm>
              <a:off x="7496723" y="2151784"/>
              <a:ext cx="740858" cy="143750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66"/>
            <p:cNvCxnSpPr/>
            <p:nvPr/>
          </p:nvCxnSpPr>
          <p:spPr>
            <a:xfrm>
              <a:off x="2601342" y="-300"/>
              <a:ext cx="1659189" cy="108497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67"/>
            <p:cNvCxnSpPr/>
            <p:nvPr/>
          </p:nvCxnSpPr>
          <p:spPr>
            <a:xfrm flipV="1">
              <a:off x="3448207" y="1084674"/>
              <a:ext cx="812324" cy="15125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68"/>
            <p:cNvCxnSpPr/>
            <p:nvPr/>
          </p:nvCxnSpPr>
          <p:spPr>
            <a:xfrm>
              <a:off x="2601342" y="-300"/>
              <a:ext cx="846866" cy="12290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69"/>
            <p:cNvCxnSpPr/>
            <p:nvPr/>
          </p:nvCxnSpPr>
          <p:spPr>
            <a:xfrm>
              <a:off x="3033708" y="1686115"/>
              <a:ext cx="1976019" cy="38944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70"/>
            <p:cNvCxnSpPr/>
            <p:nvPr/>
          </p:nvCxnSpPr>
          <p:spPr>
            <a:xfrm flipV="1">
              <a:off x="4260531" y="-7447"/>
              <a:ext cx="1375709" cy="109212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线连接符 71"/>
            <p:cNvCxnSpPr/>
            <p:nvPr/>
          </p:nvCxnSpPr>
          <p:spPr>
            <a:xfrm flipV="1">
              <a:off x="5009727" y="-7447"/>
              <a:ext cx="626514" cy="20830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线连接符 72"/>
            <p:cNvCxnSpPr/>
            <p:nvPr/>
          </p:nvCxnSpPr>
          <p:spPr>
            <a:xfrm flipH="1" flipV="1">
              <a:off x="4260531" y="1084674"/>
              <a:ext cx="749196" cy="9908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线连接符 73"/>
            <p:cNvCxnSpPr/>
            <p:nvPr/>
          </p:nvCxnSpPr>
          <p:spPr>
            <a:xfrm>
              <a:off x="3448207" y="1235927"/>
              <a:ext cx="1561519" cy="83963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直线连接符 74"/>
            <p:cNvCxnSpPr/>
            <p:nvPr/>
          </p:nvCxnSpPr>
          <p:spPr>
            <a:xfrm flipV="1">
              <a:off x="3607813" y="2075562"/>
              <a:ext cx="1401913" cy="8979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75"/>
            <p:cNvCxnSpPr/>
            <p:nvPr/>
          </p:nvCxnSpPr>
          <p:spPr>
            <a:xfrm flipH="1">
              <a:off x="5009727" y="1686115"/>
              <a:ext cx="1058880" cy="38944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76"/>
            <p:cNvCxnSpPr/>
            <p:nvPr/>
          </p:nvCxnSpPr>
          <p:spPr>
            <a:xfrm>
              <a:off x="5636240" y="-7447"/>
              <a:ext cx="432366" cy="169356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77"/>
            <p:cNvCxnSpPr/>
            <p:nvPr/>
          </p:nvCxnSpPr>
          <p:spPr>
            <a:xfrm flipH="1" flipV="1">
              <a:off x="1976019" y="2082708"/>
              <a:ext cx="1632985" cy="8908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78"/>
            <p:cNvCxnSpPr/>
            <p:nvPr/>
          </p:nvCxnSpPr>
          <p:spPr>
            <a:xfrm flipH="1">
              <a:off x="4260531" y="326026"/>
              <a:ext cx="95287" cy="75864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79"/>
            <p:cNvCxnSpPr/>
            <p:nvPr/>
          </p:nvCxnSpPr>
          <p:spPr>
            <a:xfrm flipV="1">
              <a:off x="1896216" y="2973554"/>
              <a:ext cx="1711597" cy="4037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80"/>
            <p:cNvCxnSpPr/>
            <p:nvPr/>
          </p:nvCxnSpPr>
          <p:spPr>
            <a:xfrm>
              <a:off x="3033708" y="1686115"/>
              <a:ext cx="574106" cy="128743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81"/>
            <p:cNvCxnSpPr/>
            <p:nvPr/>
          </p:nvCxnSpPr>
          <p:spPr>
            <a:xfrm flipV="1">
              <a:off x="3033708" y="1235927"/>
              <a:ext cx="414499" cy="4501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90"/>
            <p:cNvCxnSpPr/>
            <p:nvPr/>
          </p:nvCxnSpPr>
          <p:spPr>
            <a:xfrm flipH="1">
              <a:off x="5742248" y="1693260"/>
              <a:ext cx="326359" cy="161733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91"/>
            <p:cNvCxnSpPr/>
            <p:nvPr/>
          </p:nvCxnSpPr>
          <p:spPr>
            <a:xfrm flipH="1" flipV="1">
              <a:off x="5636240" y="-300"/>
              <a:ext cx="1616310" cy="4787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92"/>
            <p:cNvCxnSpPr/>
            <p:nvPr/>
          </p:nvCxnSpPr>
          <p:spPr>
            <a:xfrm>
              <a:off x="5009727" y="2075562"/>
              <a:ext cx="732521" cy="123503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3"/>
            <p:cNvCxnSpPr/>
            <p:nvPr/>
          </p:nvCxnSpPr>
          <p:spPr>
            <a:xfrm flipH="1" flipV="1">
              <a:off x="0" y="2973554"/>
              <a:ext cx="575297" cy="7919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94"/>
            <p:cNvCxnSpPr/>
            <p:nvPr/>
          </p:nvCxnSpPr>
          <p:spPr>
            <a:xfrm flipV="1">
              <a:off x="7252550" y="-300"/>
              <a:ext cx="985031" cy="48948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95"/>
            <p:cNvCxnSpPr/>
            <p:nvPr/>
          </p:nvCxnSpPr>
          <p:spPr>
            <a:xfrm flipV="1">
              <a:off x="7690872" y="-300"/>
              <a:ext cx="546710" cy="123622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96"/>
            <p:cNvCxnSpPr/>
            <p:nvPr/>
          </p:nvCxnSpPr>
          <p:spPr>
            <a:xfrm flipH="1" flipV="1">
              <a:off x="7108428" y="-300"/>
              <a:ext cx="144122" cy="4787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7"/>
            <p:cNvCxnSpPr/>
            <p:nvPr/>
          </p:nvCxnSpPr>
          <p:spPr>
            <a:xfrm flipV="1">
              <a:off x="6068606" y="478470"/>
              <a:ext cx="1183944" cy="12147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98"/>
            <p:cNvCxnSpPr/>
            <p:nvPr/>
          </p:nvCxnSpPr>
          <p:spPr>
            <a:xfrm flipV="1">
              <a:off x="572915" y="3370148"/>
              <a:ext cx="1323301" cy="39540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99"/>
            <p:cNvCxnSpPr/>
            <p:nvPr/>
          </p:nvCxnSpPr>
          <p:spPr>
            <a:xfrm flipH="1" flipV="1">
              <a:off x="7252550" y="489188"/>
              <a:ext cx="438321" cy="73959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100"/>
            <p:cNvCxnSpPr/>
            <p:nvPr/>
          </p:nvCxnSpPr>
          <p:spPr>
            <a:xfrm flipV="1">
              <a:off x="6068606" y="1235927"/>
              <a:ext cx="1622265" cy="4573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101"/>
            <p:cNvCxnSpPr/>
            <p:nvPr/>
          </p:nvCxnSpPr>
          <p:spPr>
            <a:xfrm flipH="1" flipV="1">
              <a:off x="1896216" y="3377293"/>
              <a:ext cx="961210" cy="79437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102"/>
            <p:cNvCxnSpPr/>
            <p:nvPr/>
          </p:nvCxnSpPr>
          <p:spPr>
            <a:xfrm flipH="1">
              <a:off x="572915" y="2973554"/>
              <a:ext cx="2382" cy="7919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03"/>
            <p:cNvCxnSpPr/>
            <p:nvPr/>
          </p:nvCxnSpPr>
          <p:spPr>
            <a:xfrm>
              <a:off x="3607813" y="2993801"/>
              <a:ext cx="2134434" cy="31679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104"/>
            <p:cNvCxnSpPr/>
            <p:nvPr/>
          </p:nvCxnSpPr>
          <p:spPr>
            <a:xfrm flipH="1">
              <a:off x="2857426" y="2973554"/>
              <a:ext cx="750387" cy="11981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105"/>
            <p:cNvCxnSpPr/>
            <p:nvPr/>
          </p:nvCxnSpPr>
          <p:spPr>
            <a:xfrm flipV="1">
              <a:off x="2857426" y="4171671"/>
              <a:ext cx="1323301"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132"/>
            <p:cNvCxnSpPr/>
            <p:nvPr/>
          </p:nvCxnSpPr>
          <p:spPr>
            <a:xfrm>
              <a:off x="6068606" y="1693260"/>
              <a:ext cx="607456" cy="161733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133"/>
            <p:cNvCxnSpPr/>
            <p:nvPr/>
          </p:nvCxnSpPr>
          <p:spPr>
            <a:xfrm flipV="1">
              <a:off x="6676063" y="2151784"/>
              <a:ext cx="820661" cy="115881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134"/>
            <p:cNvCxnSpPr/>
            <p:nvPr/>
          </p:nvCxnSpPr>
          <p:spPr>
            <a:xfrm>
              <a:off x="5742248" y="3310599"/>
              <a:ext cx="933815"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135"/>
            <p:cNvCxnSpPr/>
            <p:nvPr/>
          </p:nvCxnSpPr>
          <p:spPr>
            <a:xfrm flipV="1">
              <a:off x="8237582" y="3310599"/>
              <a:ext cx="906420" cy="278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136"/>
            <p:cNvCxnSpPr/>
            <p:nvPr/>
          </p:nvCxnSpPr>
          <p:spPr>
            <a:xfrm flipV="1">
              <a:off x="7496723" y="1235927"/>
              <a:ext cx="194148" cy="91585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137"/>
            <p:cNvCxnSpPr/>
            <p:nvPr/>
          </p:nvCxnSpPr>
          <p:spPr>
            <a:xfrm flipV="1">
              <a:off x="7496723" y="1587264"/>
              <a:ext cx="1647279" cy="56452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138"/>
            <p:cNvCxnSpPr/>
            <p:nvPr/>
          </p:nvCxnSpPr>
          <p:spPr>
            <a:xfrm flipH="1" flipV="1">
              <a:off x="6068606" y="1693260"/>
              <a:ext cx="1428117" cy="45852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139"/>
            <p:cNvCxnSpPr/>
            <p:nvPr/>
          </p:nvCxnSpPr>
          <p:spPr>
            <a:xfrm flipV="1">
              <a:off x="4180728" y="3310599"/>
              <a:ext cx="1561520" cy="86107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140"/>
            <p:cNvCxnSpPr/>
            <p:nvPr/>
          </p:nvCxnSpPr>
          <p:spPr>
            <a:xfrm flipH="1" flipV="1">
              <a:off x="5742248" y="3310599"/>
              <a:ext cx="493111" cy="159232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141"/>
            <p:cNvCxnSpPr/>
            <p:nvPr/>
          </p:nvCxnSpPr>
          <p:spPr>
            <a:xfrm>
              <a:off x="8237582" y="-300"/>
              <a:ext cx="906420" cy="15875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142"/>
            <p:cNvCxnSpPr/>
            <p:nvPr/>
          </p:nvCxnSpPr>
          <p:spPr>
            <a:xfrm>
              <a:off x="7690872" y="1235927"/>
              <a:ext cx="1453130" cy="35133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143"/>
            <p:cNvCxnSpPr/>
            <p:nvPr/>
          </p:nvCxnSpPr>
          <p:spPr>
            <a:xfrm flipH="1">
              <a:off x="1825942" y="3370148"/>
              <a:ext cx="70274" cy="147084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144"/>
            <p:cNvCxnSpPr/>
            <p:nvPr/>
          </p:nvCxnSpPr>
          <p:spPr>
            <a:xfrm>
              <a:off x="572915" y="3765550"/>
              <a:ext cx="1253027" cy="10754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145"/>
            <p:cNvCxnSpPr/>
            <p:nvPr/>
          </p:nvCxnSpPr>
          <p:spPr>
            <a:xfrm flipV="1">
              <a:off x="1825942" y="4171671"/>
              <a:ext cx="1031484" cy="66932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146"/>
            <p:cNvCxnSpPr/>
            <p:nvPr/>
          </p:nvCxnSpPr>
          <p:spPr>
            <a:xfrm flipH="1">
              <a:off x="0" y="3765550"/>
              <a:ext cx="572915" cy="5287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147"/>
            <p:cNvCxnSpPr/>
            <p:nvPr/>
          </p:nvCxnSpPr>
          <p:spPr>
            <a:xfrm flipH="1" flipV="1">
              <a:off x="3607813" y="2993801"/>
              <a:ext cx="572914" cy="11778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193"/>
            <p:cNvCxnSpPr/>
            <p:nvPr/>
          </p:nvCxnSpPr>
          <p:spPr>
            <a:xfrm>
              <a:off x="4180728" y="4171671"/>
              <a:ext cx="2054631" cy="73125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196"/>
            <p:cNvCxnSpPr/>
            <p:nvPr/>
          </p:nvCxnSpPr>
          <p:spPr>
            <a:xfrm flipH="1">
              <a:off x="5970937" y="4902927"/>
              <a:ext cx="264422" cy="2405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197"/>
            <p:cNvCxnSpPr/>
            <p:nvPr/>
          </p:nvCxnSpPr>
          <p:spPr>
            <a:xfrm flipH="1">
              <a:off x="6235359" y="3310599"/>
              <a:ext cx="440703" cy="159232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198"/>
            <p:cNvCxnSpPr/>
            <p:nvPr/>
          </p:nvCxnSpPr>
          <p:spPr>
            <a:xfrm flipH="1" flipV="1">
              <a:off x="6235359" y="4902927"/>
              <a:ext cx="1528169" cy="2405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199"/>
            <p:cNvCxnSpPr/>
            <p:nvPr/>
          </p:nvCxnSpPr>
          <p:spPr>
            <a:xfrm flipH="1">
              <a:off x="7763528" y="3589286"/>
              <a:ext cx="474054" cy="15542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200"/>
            <p:cNvCxnSpPr/>
            <p:nvPr/>
          </p:nvCxnSpPr>
          <p:spPr>
            <a:xfrm>
              <a:off x="6676063" y="3310599"/>
              <a:ext cx="1087465" cy="183290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213"/>
            <p:cNvCxnSpPr/>
            <p:nvPr/>
          </p:nvCxnSpPr>
          <p:spPr>
            <a:xfrm flipH="1" flipV="1">
              <a:off x="572915" y="3765550"/>
              <a:ext cx="561003" cy="137795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214"/>
            <p:cNvCxnSpPr/>
            <p:nvPr/>
          </p:nvCxnSpPr>
          <p:spPr>
            <a:xfrm flipH="1" flipV="1">
              <a:off x="2857426" y="4171671"/>
              <a:ext cx="590781" cy="97183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215"/>
            <p:cNvCxnSpPr/>
            <p:nvPr/>
          </p:nvCxnSpPr>
          <p:spPr>
            <a:xfrm flipH="1" flipV="1">
              <a:off x="0" y="4294341"/>
              <a:ext cx="1133918" cy="84916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234"/>
            <p:cNvCxnSpPr/>
            <p:nvPr/>
          </p:nvCxnSpPr>
          <p:spPr>
            <a:xfrm flipV="1">
              <a:off x="3448207" y="4171671"/>
              <a:ext cx="732520" cy="97183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235"/>
            <p:cNvCxnSpPr/>
            <p:nvPr/>
          </p:nvCxnSpPr>
          <p:spPr>
            <a:xfrm>
              <a:off x="1825942" y="4840996"/>
              <a:ext cx="1622265" cy="3025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236"/>
            <p:cNvCxnSpPr/>
            <p:nvPr/>
          </p:nvCxnSpPr>
          <p:spPr>
            <a:xfrm flipH="1">
              <a:off x="1133918" y="4840996"/>
              <a:ext cx="692024" cy="3025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246"/>
            <p:cNvCxnSpPr/>
            <p:nvPr/>
          </p:nvCxnSpPr>
          <p:spPr>
            <a:xfrm>
              <a:off x="4544011" y="4902927"/>
              <a:ext cx="1426926" cy="2405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247"/>
            <p:cNvCxnSpPr/>
            <p:nvPr/>
          </p:nvCxnSpPr>
          <p:spPr>
            <a:xfrm flipV="1">
              <a:off x="3448207" y="4902927"/>
              <a:ext cx="1095803" cy="2405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248"/>
            <p:cNvCxnSpPr/>
            <p:nvPr/>
          </p:nvCxnSpPr>
          <p:spPr>
            <a:xfrm flipH="1" flipV="1">
              <a:off x="4180728" y="4171671"/>
              <a:ext cx="363283" cy="73125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259"/>
            <p:cNvCxnSpPr/>
            <p:nvPr/>
          </p:nvCxnSpPr>
          <p:spPr>
            <a:xfrm flipV="1">
              <a:off x="4355818" y="-300"/>
              <a:ext cx="1280422" cy="32632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270"/>
            <p:cNvCxnSpPr/>
            <p:nvPr/>
          </p:nvCxnSpPr>
          <p:spPr>
            <a:xfrm flipH="1" flipV="1">
              <a:off x="2601342" y="-300"/>
              <a:ext cx="1754477" cy="32632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直线连接符 282"/>
            <p:cNvCxnSpPr/>
            <p:nvPr/>
          </p:nvCxnSpPr>
          <p:spPr>
            <a:xfrm flipV="1">
              <a:off x="4544011" y="4902927"/>
              <a:ext cx="1691348"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直线连接符 285"/>
            <p:cNvCxnSpPr/>
            <p:nvPr/>
          </p:nvCxnSpPr>
          <p:spPr>
            <a:xfrm flipH="1" flipV="1">
              <a:off x="1825942" y="4840996"/>
              <a:ext cx="294199" cy="3025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sp>
        <p:nvSpPr>
          <p:cNvPr id="93" name="椭圆 92"/>
          <p:cNvSpPr/>
          <p:nvPr/>
        </p:nvSpPr>
        <p:spPr>
          <a:xfrm>
            <a:off x="3830913" y="1194240"/>
            <a:ext cx="4516071" cy="4516068"/>
          </a:xfrm>
          <a:prstGeom prst="ellipse">
            <a:avLst/>
          </a:prstGeom>
          <a:noFill/>
          <a:ln>
            <a:solidFill>
              <a:schemeClr val="bg1"/>
            </a:solid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defRPr/>
            </a:pPr>
            <a:endParaRPr kumimoji="1" lang="zh-CN" altLang="en-US" dirty="0">
              <a:solidFill>
                <a:srgbClr val="103154"/>
              </a:solidFill>
            </a:endParaRPr>
          </a:p>
        </p:txBody>
      </p:sp>
      <p:sp>
        <p:nvSpPr>
          <p:cNvPr id="94" name="椭圆 93"/>
          <p:cNvSpPr/>
          <p:nvPr/>
        </p:nvSpPr>
        <p:spPr>
          <a:xfrm>
            <a:off x="4072787" y="1436117"/>
            <a:ext cx="4032322" cy="4032319"/>
          </a:xfrm>
          <a:prstGeom prst="ellipse">
            <a:avLst/>
          </a:prstGeom>
          <a:solidFill>
            <a:schemeClr val="bg1">
              <a:alpha val="60000"/>
            </a:schemeClr>
          </a:solidFill>
          <a:ln>
            <a:noFill/>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defRPr/>
            </a:pPr>
            <a:endParaRPr kumimoji="1" lang="zh-CN" altLang="en-US" dirty="0">
              <a:solidFill>
                <a:srgbClr val="103154"/>
              </a:solidFill>
            </a:endParaRPr>
          </a:p>
        </p:txBody>
      </p:sp>
      <p:sp>
        <p:nvSpPr>
          <p:cNvPr id="95" name="矩形 94"/>
          <p:cNvSpPr/>
          <p:nvPr/>
        </p:nvSpPr>
        <p:spPr>
          <a:xfrm>
            <a:off x="5167313" y="2578100"/>
            <a:ext cx="1843087" cy="1447800"/>
          </a:xfrm>
          <a:prstGeom prst="rect">
            <a:avLst/>
          </a:prstGeom>
        </p:spPr>
        <p:txBody>
          <a:bodyPr wrap="none" lIns="91436" tIns="45718" rIns="91436" bIns="45718">
            <a:spAutoFit/>
          </a:bodyPr>
          <a:lstStyle/>
          <a:p>
            <a:pPr algn="ctr">
              <a:defRPr/>
            </a:pPr>
            <a:r>
              <a:rPr kumimoji="1" lang="en-US" altLang="zh-CN" sz="4400" b="1" dirty="0">
                <a:solidFill>
                  <a:prstClr val="black">
                    <a:lumMod val="75000"/>
                    <a:lumOff val="25000"/>
                  </a:prstClr>
                </a:solidFill>
              </a:rPr>
              <a:t>THANK</a:t>
            </a:r>
          </a:p>
          <a:p>
            <a:pPr algn="ctr">
              <a:defRPr/>
            </a:pPr>
            <a:r>
              <a:rPr kumimoji="1" lang="en-US" altLang="zh-CN" sz="4400" b="1" dirty="0">
                <a:solidFill>
                  <a:prstClr val="black">
                    <a:lumMod val="75000"/>
                    <a:lumOff val="25000"/>
                  </a:prstClr>
                </a:solidFill>
              </a:rPr>
              <a:t>YOU</a:t>
            </a:r>
          </a:p>
        </p:txBody>
      </p:sp>
      <p:sp>
        <p:nvSpPr>
          <p:cNvPr id="97" name="椭圆 96"/>
          <p:cNvSpPr/>
          <p:nvPr/>
        </p:nvSpPr>
        <p:spPr>
          <a:xfrm>
            <a:off x="3981319" y="2073936"/>
            <a:ext cx="326448" cy="326448"/>
          </a:xfrm>
          <a:prstGeom prst="ellipse">
            <a:avLst/>
          </a:prstGeom>
          <a:solidFill>
            <a:schemeClr val="bg1">
              <a:alpha val="96000"/>
            </a:schemeClr>
          </a:solidFill>
          <a:ln>
            <a:no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defRPr/>
            </a:pPr>
            <a:endParaRPr kumimoji="1" lang="zh-CN" altLang="en-US" dirty="0">
              <a:solidFill>
                <a:srgbClr val="103154"/>
              </a:solidFill>
            </a:endParaRPr>
          </a:p>
        </p:txBody>
      </p:sp>
      <p:sp>
        <p:nvSpPr>
          <p:cNvPr id="98" name="椭圆 97"/>
          <p:cNvSpPr/>
          <p:nvPr/>
        </p:nvSpPr>
        <p:spPr>
          <a:xfrm>
            <a:off x="8161603" y="3743402"/>
            <a:ext cx="326448" cy="326448"/>
          </a:xfrm>
          <a:prstGeom prst="ellipse">
            <a:avLst/>
          </a:prstGeom>
          <a:solidFill>
            <a:schemeClr val="bg1">
              <a:alpha val="96000"/>
            </a:schemeClr>
          </a:solidFill>
          <a:ln>
            <a:no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defRPr/>
            </a:pPr>
            <a:endParaRPr kumimoji="1" lang="zh-CN" altLang="en-US" dirty="0">
              <a:solidFill>
                <a:srgbClr val="103154"/>
              </a:solidFill>
            </a:endParaRPr>
          </a:p>
        </p:txBody>
      </p:sp>
      <p:sp>
        <p:nvSpPr>
          <p:cNvPr id="2" name="文本框 1"/>
          <p:cNvSpPr txBox="1"/>
          <p:nvPr/>
        </p:nvSpPr>
        <p:spPr>
          <a:xfrm>
            <a:off x="4778548" y="4370664"/>
            <a:ext cx="2657475" cy="369332"/>
          </a:xfrm>
          <a:prstGeom prst="rect">
            <a:avLst/>
          </a:prstGeom>
          <a:noFill/>
        </p:spPr>
        <p:txBody>
          <a:bodyPr wrap="square" rtlCol="0">
            <a:spAutoFit/>
          </a:bodyPr>
          <a:lstStyle/>
          <a:p>
            <a:r>
              <a:rPr lang="en-US" altLang="zh-CN" dirty="0" smtClean="0"/>
              <a:t>——</a:t>
            </a:r>
            <a:r>
              <a:rPr lang="zh-CN" altLang="en-US" dirty="0" smtClean="0"/>
              <a:t>来自智能车库项目组</a:t>
            </a:r>
            <a:endParaRPr lang="zh-CN" altLang="en-US" dirty="0"/>
          </a:p>
        </p:txBody>
      </p:sp>
    </p:spTree>
    <p:extLst>
      <p:ext uri="{BB962C8B-B14F-4D97-AF65-F5344CB8AC3E}">
        <p14:creationId xmlns:p14="http://schemas.microsoft.com/office/powerpoint/2010/main" val="797462799"/>
      </p:ext>
    </p:extLst>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3553"/>
                                        </p:tgtEl>
                                        <p:attrNameLst>
                                          <p:attrName>style.visibility</p:attrName>
                                        </p:attrNameLst>
                                      </p:cBhvr>
                                      <p:to>
                                        <p:strVal val="visible"/>
                                      </p:to>
                                    </p:set>
                                    <p:animEffect transition="in" filter="randombar(horizontal)">
                                      <p:cBhvr>
                                        <p:cTn id="7" dur="500"/>
                                        <p:tgtEl>
                                          <p:spTgt spid="23553"/>
                                        </p:tgtEl>
                                      </p:cBhvr>
                                    </p:animEffect>
                                  </p:childTnLst>
                                </p:cTn>
                              </p:par>
                            </p:childTnLst>
                          </p:cTn>
                        </p:par>
                        <p:par>
                          <p:cTn id="8" fill="hold">
                            <p:stCondLst>
                              <p:cond delay="500"/>
                            </p:stCondLst>
                            <p:childTnLst>
                              <p:par>
                                <p:cTn id="9" presetID="45" presetClass="entr" presetSubtype="0" fill="hold" grpId="0"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1000"/>
                                        <p:tgtEl>
                                          <p:spTgt spid="97"/>
                                        </p:tgtEl>
                                      </p:cBhvr>
                                    </p:animEffect>
                                    <p:anim calcmode="lin" valueType="num">
                                      <p:cBhvr>
                                        <p:cTn id="12" dur="1000" fill="hold"/>
                                        <p:tgtEl>
                                          <p:spTgt spid="97"/>
                                        </p:tgtEl>
                                        <p:attrNameLst>
                                          <p:attrName>ppt_w</p:attrName>
                                        </p:attrNameLst>
                                      </p:cBhvr>
                                      <p:tavLst>
                                        <p:tav tm="0" fmla="#ppt_w*sin(2.5*pi*$)">
                                          <p:val>
                                            <p:fltVal val="0"/>
                                          </p:val>
                                        </p:tav>
                                        <p:tav tm="100000">
                                          <p:val>
                                            <p:fltVal val="1"/>
                                          </p:val>
                                        </p:tav>
                                      </p:tavLst>
                                    </p:anim>
                                    <p:anim calcmode="lin" valueType="num">
                                      <p:cBhvr>
                                        <p:cTn id="13" dur="1000" fill="hold"/>
                                        <p:tgtEl>
                                          <p:spTgt spid="97"/>
                                        </p:tgtEl>
                                        <p:attrNameLst>
                                          <p:attrName>ppt_h</p:attrName>
                                        </p:attrNameLst>
                                      </p:cBhvr>
                                      <p:tavLst>
                                        <p:tav tm="0">
                                          <p:val>
                                            <p:strVal val="#ppt_h"/>
                                          </p:val>
                                        </p:tav>
                                        <p:tav tm="100000">
                                          <p:val>
                                            <p:strVal val="#ppt_h"/>
                                          </p:val>
                                        </p:tav>
                                      </p:tavLst>
                                    </p:anim>
                                  </p:childTnLst>
                                </p:cTn>
                              </p:par>
                              <p:par>
                                <p:cTn id="14" presetID="45"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anim calcmode="lin" valueType="num">
                                      <p:cBhvr>
                                        <p:cTn id="17" dur="1000" fill="hold"/>
                                        <p:tgtEl>
                                          <p:spTgt spid="98"/>
                                        </p:tgtEl>
                                        <p:attrNameLst>
                                          <p:attrName>ppt_w</p:attrName>
                                        </p:attrNameLst>
                                      </p:cBhvr>
                                      <p:tavLst>
                                        <p:tav tm="0" fmla="#ppt_w*sin(2.5*pi*$)">
                                          <p:val>
                                            <p:fltVal val="0"/>
                                          </p:val>
                                        </p:tav>
                                        <p:tav tm="100000">
                                          <p:val>
                                            <p:fltVal val="1"/>
                                          </p:val>
                                        </p:tav>
                                      </p:tavLst>
                                    </p:anim>
                                    <p:anim calcmode="lin" valueType="num">
                                      <p:cBhvr>
                                        <p:cTn id="18" dur="1000" fill="hold"/>
                                        <p:tgtEl>
                                          <p:spTgt spid="98"/>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45" presetClass="entr" presetSubtype="0" fill="hold" grpId="0" nodeType="after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anim calcmode="lin" valueType="num">
                                      <p:cBhvr>
                                        <p:cTn id="23" dur="1000" fill="hold"/>
                                        <p:tgtEl>
                                          <p:spTgt spid="93"/>
                                        </p:tgtEl>
                                        <p:attrNameLst>
                                          <p:attrName>ppt_w</p:attrName>
                                        </p:attrNameLst>
                                      </p:cBhvr>
                                      <p:tavLst>
                                        <p:tav tm="0" fmla="#ppt_w*sin(2.5*pi*$)">
                                          <p:val>
                                            <p:fltVal val="0"/>
                                          </p:val>
                                        </p:tav>
                                        <p:tav tm="100000">
                                          <p:val>
                                            <p:fltVal val="1"/>
                                          </p:val>
                                        </p:tav>
                                      </p:tavLst>
                                    </p:anim>
                                    <p:anim calcmode="lin" valueType="num">
                                      <p:cBhvr>
                                        <p:cTn id="24" dur="1000" fill="hold"/>
                                        <p:tgtEl>
                                          <p:spTgt spid="93"/>
                                        </p:tgtEl>
                                        <p:attrNameLst>
                                          <p:attrName>ppt_h</p:attrName>
                                        </p:attrNameLst>
                                      </p:cBhvr>
                                      <p:tavLst>
                                        <p:tav tm="0">
                                          <p:val>
                                            <p:strVal val="#ppt_h"/>
                                          </p:val>
                                        </p:tav>
                                        <p:tav tm="100000">
                                          <p:val>
                                            <p:strVal val="#ppt_h"/>
                                          </p:val>
                                        </p:tav>
                                      </p:tavLst>
                                    </p:anim>
                                  </p:childTnLst>
                                </p:cTn>
                              </p:par>
                              <p:par>
                                <p:cTn id="25" presetID="6" presetClass="entr" presetSubtype="16"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circle(in)">
                                      <p:cBhvr>
                                        <p:cTn id="27" dur="1000"/>
                                        <p:tgtEl>
                                          <p:spTgt spid="94"/>
                                        </p:tgtEl>
                                      </p:cBhvr>
                                    </p:animEffect>
                                  </p:childTnLst>
                                </p:cTn>
                              </p:par>
                            </p:childTnLst>
                          </p:cTn>
                        </p:par>
                        <p:par>
                          <p:cTn id="28" fill="hold">
                            <p:stCondLst>
                              <p:cond delay="2500"/>
                            </p:stCondLst>
                            <p:childTnLst>
                              <p:par>
                                <p:cTn id="29" presetID="21" presetClass="entr" presetSubtype="1" fill="hold" grpId="0"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wheel(1)">
                                      <p:cBhvr>
                                        <p:cTn id="31" dur="1000"/>
                                        <p:tgtEl>
                                          <p:spTgt spid="95"/>
                                        </p:tgtEl>
                                      </p:cBhvr>
                                    </p:animEffect>
                                  </p:childTnLst>
                                </p:cTn>
                              </p:par>
                              <p:par>
                                <p:cTn id="32" presetID="21" presetClass="entr" presetSubtype="1" fill="hold" nodeType="withEffect">
                                  <p:stCondLst>
                                    <p:cond delay="0"/>
                                  </p:stCondLst>
                                  <p:childTnLst>
                                    <p:set>
                                      <p:cBhvr>
                                        <p:cTn id="33" dur="1" fill="hold">
                                          <p:stCondLst>
                                            <p:cond delay="0"/>
                                          </p:stCondLst>
                                        </p:cTn>
                                        <p:tgtEl>
                                          <p:spTgt spid="2">
                                            <p:txEl>
                                              <p:pRg st="0" end="0"/>
                                            </p:txEl>
                                          </p:spTgt>
                                        </p:tgtEl>
                                        <p:attrNameLst>
                                          <p:attrName>style.visibility</p:attrName>
                                        </p:attrNameLst>
                                      </p:cBhvr>
                                      <p:to>
                                        <p:strVal val="visible"/>
                                      </p:to>
                                    </p:set>
                                    <p:animEffect transition="in" filter="wheel(1)">
                                      <p:cBhvr>
                                        <p:cTn id="34"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p:bldP spid="97" grpId="0" animBg="1"/>
      <p:bldP spid="9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圆角矩形 30"/>
          <p:cNvSpPr/>
          <p:nvPr/>
        </p:nvSpPr>
        <p:spPr>
          <a:xfrm>
            <a:off x="1802907" y="1811407"/>
            <a:ext cx="8525548" cy="663112"/>
          </a:xfrm>
          <a:prstGeom prst="roundRect">
            <a:avLst>
              <a:gd name="adj" fmla="val 50000"/>
            </a:avLst>
          </a:prstGeom>
          <a:solidFill>
            <a:srgbClr val="FF3648">
              <a:alpha val="16000"/>
            </a:srgbClr>
          </a:solidFill>
          <a:ln>
            <a:solidFill>
              <a:srgbClr val="EE36FF">
                <a:alpha val="3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8611427" y="-709361"/>
            <a:ext cx="7885872" cy="969428"/>
            <a:chOff x="6274627" y="-137861"/>
            <a:chExt cx="7885872" cy="969428"/>
          </a:xfrm>
        </p:grpSpPr>
        <p:sp>
          <p:nvSpPr>
            <p:cNvPr id="5" name="矩形 4"/>
            <p:cNvSpPr/>
            <p:nvPr/>
          </p:nvSpPr>
          <p:spPr>
            <a:xfrm rot="20131703">
              <a:off x="7172210" y="684448"/>
              <a:ext cx="6406551" cy="147119"/>
            </a:xfrm>
            <a:prstGeom prst="rect">
              <a:avLst/>
            </a:prstGeom>
            <a:solidFill>
              <a:srgbClr val="EE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rot="20131703">
              <a:off x="8077199" y="673102"/>
              <a:ext cx="6083300" cy="88900"/>
            </a:xfrm>
            <a:prstGeom prst="rect">
              <a:avLst/>
            </a:prstGeom>
            <a:solidFill>
              <a:srgbClr val="FF3648">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矩形 6"/>
            <p:cNvSpPr/>
            <p:nvPr/>
          </p:nvSpPr>
          <p:spPr>
            <a:xfrm rot="20131703">
              <a:off x="6274627" y="673103"/>
              <a:ext cx="6083300" cy="88900"/>
            </a:xfrm>
            <a:prstGeom prst="rect">
              <a:avLst/>
            </a:prstGeom>
            <a:solidFill>
              <a:srgbClr val="87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rot="20131703">
              <a:off x="7333835" y="-137861"/>
              <a:ext cx="6083300" cy="45719"/>
            </a:xfrm>
            <a:prstGeom prst="rect">
              <a:avLst/>
            </a:prstGeom>
            <a:solidFill>
              <a:srgbClr val="51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1" name="文本框 10"/>
          <p:cNvSpPr txBox="1"/>
          <p:nvPr/>
        </p:nvSpPr>
        <p:spPr>
          <a:xfrm>
            <a:off x="2830229" y="1912190"/>
            <a:ext cx="3443571" cy="461665"/>
          </a:xfrm>
          <a:prstGeom prst="rect">
            <a:avLst/>
          </a:prstGeom>
          <a:noFill/>
        </p:spPr>
        <p:txBody>
          <a:bodyPr wrap="none" rtlCol="0">
            <a:spAutoFit/>
          </a:bodyPr>
          <a:lstStyle/>
          <a:p>
            <a:r>
              <a:rPr lang="en-US" altLang="zh-CN" sz="2400" dirty="0" smtClean="0">
                <a:solidFill>
                  <a:prstClr val="white"/>
                </a:solidFill>
                <a:latin typeface="微软雅黑" pitchFamily="34" charset="-122"/>
                <a:ea typeface="微软雅黑" pitchFamily="34" charset="-122"/>
              </a:rPr>
              <a:t>1</a:t>
            </a:r>
            <a:r>
              <a:rPr lang="zh-CN" altLang="en-US" sz="2400" dirty="0" smtClean="0">
                <a:solidFill>
                  <a:prstClr val="white"/>
                </a:solidFill>
                <a:latin typeface="微软雅黑" pitchFamily="34" charset="-122"/>
                <a:ea typeface="微软雅黑" pitchFamily="34" charset="-122"/>
              </a:rPr>
              <a:t>、项目产品的开发背景</a:t>
            </a:r>
            <a:endParaRPr lang="zh-CN" altLang="en-US" sz="2400" dirty="0">
              <a:solidFill>
                <a:prstClr val="white"/>
              </a:solidFill>
              <a:latin typeface="微软雅黑" pitchFamily="34" charset="-122"/>
              <a:ea typeface="微软雅黑" pitchFamily="34" charset="-122"/>
            </a:endParaRPr>
          </a:p>
        </p:txBody>
      </p:sp>
      <p:sp>
        <p:nvSpPr>
          <p:cNvPr id="14" name="文本框 13"/>
          <p:cNvSpPr txBox="1"/>
          <p:nvPr/>
        </p:nvSpPr>
        <p:spPr>
          <a:xfrm>
            <a:off x="1867966" y="731944"/>
            <a:ext cx="1074333" cy="461665"/>
          </a:xfrm>
          <a:prstGeom prst="rect">
            <a:avLst/>
          </a:prstGeom>
          <a:noFill/>
        </p:spPr>
        <p:txBody>
          <a:bodyPr wrap="none" rtlCol="0">
            <a:spAutoFit/>
          </a:bodyPr>
          <a:lstStyle/>
          <a:p>
            <a:r>
              <a:rPr lang="zh-CN" altLang="en-US" sz="2400" dirty="0">
                <a:solidFill>
                  <a:prstClr val="white"/>
                </a:solidFill>
                <a:latin typeface="微软雅黑" pitchFamily="34" charset="-122"/>
                <a:ea typeface="微软雅黑" pitchFamily="34" charset="-122"/>
              </a:rPr>
              <a:t>目   录</a:t>
            </a:r>
          </a:p>
        </p:txBody>
      </p:sp>
      <p:grpSp>
        <p:nvGrpSpPr>
          <p:cNvPr id="16" name="组合 15"/>
          <p:cNvGrpSpPr/>
          <p:nvPr/>
        </p:nvGrpSpPr>
        <p:grpSpPr>
          <a:xfrm rot="2103636">
            <a:off x="2044355" y="1896999"/>
            <a:ext cx="453391" cy="491928"/>
            <a:chOff x="1390650" y="468590"/>
            <a:chExt cx="453390" cy="891620"/>
          </a:xfrm>
        </p:grpSpPr>
        <p:sp>
          <p:nvSpPr>
            <p:cNvPr id="17" name="等腰三角形 16"/>
            <p:cNvSpPr/>
            <p:nvPr/>
          </p:nvSpPr>
          <p:spPr>
            <a:xfrm>
              <a:off x="1390650" y="468590"/>
              <a:ext cx="453390" cy="445810"/>
            </a:xfrm>
            <a:prstGeom prst="triangle">
              <a:avLst/>
            </a:prstGeom>
            <a:solidFill>
              <a:srgbClr val="87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等腰三角形 17"/>
            <p:cNvSpPr/>
            <p:nvPr/>
          </p:nvSpPr>
          <p:spPr>
            <a:xfrm rot="10800000">
              <a:off x="1390650" y="914400"/>
              <a:ext cx="453390" cy="445810"/>
            </a:xfrm>
            <a:prstGeom prst="triangle">
              <a:avLst/>
            </a:prstGeom>
            <a:solidFill>
              <a:srgbClr val="EE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2" name="圆角矩形 31"/>
          <p:cNvSpPr/>
          <p:nvPr/>
        </p:nvSpPr>
        <p:spPr>
          <a:xfrm>
            <a:off x="1802907" y="2705534"/>
            <a:ext cx="8525548" cy="663112"/>
          </a:xfrm>
          <a:prstGeom prst="roundRect">
            <a:avLst>
              <a:gd name="adj" fmla="val 50000"/>
            </a:avLst>
          </a:prstGeom>
          <a:solidFill>
            <a:srgbClr val="FF3648">
              <a:alpha val="16000"/>
            </a:srgbClr>
          </a:solidFill>
          <a:ln>
            <a:solidFill>
              <a:srgbClr val="EE36FF">
                <a:alpha val="3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文本框 32"/>
          <p:cNvSpPr txBox="1"/>
          <p:nvPr/>
        </p:nvSpPr>
        <p:spPr>
          <a:xfrm>
            <a:off x="2830229" y="2806317"/>
            <a:ext cx="3443571" cy="461665"/>
          </a:xfrm>
          <a:prstGeom prst="rect">
            <a:avLst/>
          </a:prstGeom>
          <a:noFill/>
        </p:spPr>
        <p:txBody>
          <a:bodyPr wrap="none" rtlCol="0">
            <a:spAutoFit/>
          </a:bodyPr>
          <a:lstStyle/>
          <a:p>
            <a:r>
              <a:rPr lang="en-US" altLang="zh-CN" sz="2400" dirty="0" smtClean="0">
                <a:solidFill>
                  <a:prstClr val="white"/>
                </a:solidFill>
                <a:latin typeface="微软雅黑" pitchFamily="34" charset="-122"/>
                <a:ea typeface="微软雅黑" pitchFamily="34" charset="-122"/>
              </a:rPr>
              <a:t>2</a:t>
            </a:r>
            <a:r>
              <a:rPr lang="zh-CN" altLang="en-US" sz="2400" dirty="0" smtClean="0">
                <a:solidFill>
                  <a:prstClr val="white"/>
                </a:solidFill>
                <a:latin typeface="微软雅黑" pitchFamily="34" charset="-122"/>
                <a:ea typeface="微软雅黑" pitchFamily="34" charset="-122"/>
              </a:rPr>
              <a:t>、产品设计原理与方法</a:t>
            </a:r>
            <a:endParaRPr lang="zh-CN" altLang="en-US" sz="2400" dirty="0">
              <a:solidFill>
                <a:prstClr val="white"/>
              </a:solidFill>
              <a:latin typeface="微软雅黑" pitchFamily="34" charset="-122"/>
              <a:ea typeface="微软雅黑" pitchFamily="34" charset="-122"/>
            </a:endParaRPr>
          </a:p>
        </p:txBody>
      </p:sp>
      <p:grpSp>
        <p:nvGrpSpPr>
          <p:cNvPr id="34" name="组合 33"/>
          <p:cNvGrpSpPr/>
          <p:nvPr/>
        </p:nvGrpSpPr>
        <p:grpSpPr>
          <a:xfrm rot="2103636">
            <a:off x="2044355" y="2791126"/>
            <a:ext cx="453391" cy="491928"/>
            <a:chOff x="1390650" y="468590"/>
            <a:chExt cx="453390" cy="891620"/>
          </a:xfrm>
        </p:grpSpPr>
        <p:sp>
          <p:nvSpPr>
            <p:cNvPr id="35" name="等腰三角形 34"/>
            <p:cNvSpPr/>
            <p:nvPr/>
          </p:nvSpPr>
          <p:spPr>
            <a:xfrm>
              <a:off x="1390650" y="468590"/>
              <a:ext cx="453390" cy="445810"/>
            </a:xfrm>
            <a:prstGeom prst="triangle">
              <a:avLst/>
            </a:prstGeom>
            <a:solidFill>
              <a:srgbClr val="87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等腰三角形 35"/>
            <p:cNvSpPr/>
            <p:nvPr/>
          </p:nvSpPr>
          <p:spPr>
            <a:xfrm rot="10800000">
              <a:off x="1390650" y="914400"/>
              <a:ext cx="453390" cy="445810"/>
            </a:xfrm>
            <a:prstGeom prst="triangle">
              <a:avLst/>
            </a:prstGeom>
            <a:solidFill>
              <a:srgbClr val="EE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7" name="圆角矩形 36"/>
          <p:cNvSpPr/>
          <p:nvPr/>
        </p:nvSpPr>
        <p:spPr>
          <a:xfrm>
            <a:off x="1802907" y="3599661"/>
            <a:ext cx="8525548" cy="663112"/>
          </a:xfrm>
          <a:prstGeom prst="roundRect">
            <a:avLst>
              <a:gd name="adj" fmla="val 50000"/>
            </a:avLst>
          </a:prstGeom>
          <a:solidFill>
            <a:srgbClr val="FF3648">
              <a:alpha val="16000"/>
            </a:srgbClr>
          </a:solidFill>
          <a:ln>
            <a:solidFill>
              <a:srgbClr val="EE36FF">
                <a:alpha val="3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文本框 37"/>
          <p:cNvSpPr txBox="1"/>
          <p:nvPr/>
        </p:nvSpPr>
        <p:spPr>
          <a:xfrm>
            <a:off x="2830229" y="3700444"/>
            <a:ext cx="3443571" cy="461665"/>
          </a:xfrm>
          <a:prstGeom prst="rect">
            <a:avLst/>
          </a:prstGeom>
          <a:noFill/>
        </p:spPr>
        <p:txBody>
          <a:bodyPr wrap="none" rtlCol="0">
            <a:spAutoFit/>
          </a:bodyPr>
          <a:lstStyle/>
          <a:p>
            <a:r>
              <a:rPr lang="en-US" altLang="zh-CN" sz="2400" dirty="0" smtClean="0">
                <a:solidFill>
                  <a:prstClr val="white"/>
                </a:solidFill>
                <a:latin typeface="微软雅黑" pitchFamily="34" charset="-122"/>
                <a:ea typeface="微软雅黑" pitchFamily="34" charset="-122"/>
              </a:rPr>
              <a:t>3</a:t>
            </a:r>
            <a:r>
              <a:rPr lang="zh-CN" altLang="en-US" sz="2400" dirty="0" smtClean="0">
                <a:solidFill>
                  <a:prstClr val="white"/>
                </a:solidFill>
                <a:latin typeface="微软雅黑" pitchFamily="34" charset="-122"/>
                <a:ea typeface="微软雅黑" pitchFamily="34" charset="-122"/>
              </a:rPr>
              <a:t>、项目产品的功能介绍</a:t>
            </a:r>
            <a:endParaRPr lang="zh-CN" altLang="en-US" sz="2400" dirty="0">
              <a:solidFill>
                <a:prstClr val="white"/>
              </a:solidFill>
              <a:latin typeface="微软雅黑" pitchFamily="34" charset="-122"/>
              <a:ea typeface="微软雅黑" pitchFamily="34" charset="-122"/>
            </a:endParaRPr>
          </a:p>
        </p:txBody>
      </p:sp>
      <p:grpSp>
        <p:nvGrpSpPr>
          <p:cNvPr id="39" name="组合 38"/>
          <p:cNvGrpSpPr/>
          <p:nvPr/>
        </p:nvGrpSpPr>
        <p:grpSpPr>
          <a:xfrm rot="2103636">
            <a:off x="2044355" y="3685253"/>
            <a:ext cx="453391" cy="491928"/>
            <a:chOff x="1390650" y="468590"/>
            <a:chExt cx="453390" cy="891620"/>
          </a:xfrm>
        </p:grpSpPr>
        <p:sp>
          <p:nvSpPr>
            <p:cNvPr id="40" name="等腰三角形 39"/>
            <p:cNvSpPr/>
            <p:nvPr/>
          </p:nvSpPr>
          <p:spPr>
            <a:xfrm>
              <a:off x="1390650" y="468590"/>
              <a:ext cx="453390" cy="445810"/>
            </a:xfrm>
            <a:prstGeom prst="triangle">
              <a:avLst/>
            </a:prstGeom>
            <a:solidFill>
              <a:srgbClr val="87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0800000">
              <a:off x="1390650" y="914400"/>
              <a:ext cx="453390" cy="445810"/>
            </a:xfrm>
            <a:prstGeom prst="triangle">
              <a:avLst/>
            </a:prstGeom>
            <a:solidFill>
              <a:srgbClr val="EE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2" name="圆角矩形 41"/>
          <p:cNvSpPr/>
          <p:nvPr/>
        </p:nvSpPr>
        <p:spPr>
          <a:xfrm>
            <a:off x="1802907" y="4493788"/>
            <a:ext cx="8525548" cy="663112"/>
          </a:xfrm>
          <a:prstGeom prst="roundRect">
            <a:avLst>
              <a:gd name="adj" fmla="val 50000"/>
            </a:avLst>
          </a:prstGeom>
          <a:solidFill>
            <a:srgbClr val="FF3648">
              <a:alpha val="16000"/>
            </a:srgbClr>
          </a:solidFill>
          <a:ln>
            <a:solidFill>
              <a:srgbClr val="EE36FF">
                <a:alpha val="3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文本框 42"/>
          <p:cNvSpPr txBox="1"/>
          <p:nvPr/>
        </p:nvSpPr>
        <p:spPr>
          <a:xfrm>
            <a:off x="2830229" y="4594571"/>
            <a:ext cx="3443571" cy="461665"/>
          </a:xfrm>
          <a:prstGeom prst="rect">
            <a:avLst/>
          </a:prstGeom>
          <a:noFill/>
        </p:spPr>
        <p:txBody>
          <a:bodyPr wrap="none" rtlCol="0">
            <a:spAutoFit/>
          </a:bodyPr>
          <a:lstStyle/>
          <a:p>
            <a:r>
              <a:rPr lang="en-US" altLang="zh-CN" sz="2400" dirty="0" smtClean="0">
                <a:solidFill>
                  <a:prstClr val="white"/>
                </a:solidFill>
                <a:latin typeface="微软雅黑" pitchFamily="34" charset="-122"/>
                <a:ea typeface="微软雅黑" pitchFamily="34" charset="-122"/>
              </a:rPr>
              <a:t>4</a:t>
            </a:r>
            <a:r>
              <a:rPr lang="zh-CN" altLang="en-US" sz="2400" dirty="0" smtClean="0">
                <a:solidFill>
                  <a:prstClr val="white"/>
                </a:solidFill>
                <a:latin typeface="微软雅黑" pitchFamily="34" charset="-122"/>
                <a:ea typeface="微软雅黑" pitchFamily="34" charset="-122"/>
              </a:rPr>
              <a:t>、项目产品的市场前景</a:t>
            </a:r>
            <a:endParaRPr lang="zh-CN" altLang="en-US" sz="2400" dirty="0">
              <a:solidFill>
                <a:prstClr val="white"/>
              </a:solidFill>
              <a:latin typeface="微软雅黑" pitchFamily="34" charset="-122"/>
              <a:ea typeface="微软雅黑" pitchFamily="34" charset="-122"/>
            </a:endParaRPr>
          </a:p>
        </p:txBody>
      </p:sp>
      <p:grpSp>
        <p:nvGrpSpPr>
          <p:cNvPr id="44" name="组合 43"/>
          <p:cNvGrpSpPr/>
          <p:nvPr/>
        </p:nvGrpSpPr>
        <p:grpSpPr>
          <a:xfrm rot="2103636">
            <a:off x="2044355" y="4579380"/>
            <a:ext cx="453391" cy="491928"/>
            <a:chOff x="1390650" y="468590"/>
            <a:chExt cx="453390" cy="891620"/>
          </a:xfrm>
        </p:grpSpPr>
        <p:sp>
          <p:nvSpPr>
            <p:cNvPr id="45" name="等腰三角形 44"/>
            <p:cNvSpPr/>
            <p:nvPr/>
          </p:nvSpPr>
          <p:spPr>
            <a:xfrm>
              <a:off x="1390650" y="468590"/>
              <a:ext cx="453390" cy="445810"/>
            </a:xfrm>
            <a:prstGeom prst="triangle">
              <a:avLst/>
            </a:prstGeom>
            <a:solidFill>
              <a:srgbClr val="87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等腰三角形 45"/>
            <p:cNvSpPr/>
            <p:nvPr/>
          </p:nvSpPr>
          <p:spPr>
            <a:xfrm rot="10800000">
              <a:off x="1390650" y="914400"/>
              <a:ext cx="453390" cy="445810"/>
            </a:xfrm>
            <a:prstGeom prst="triangle">
              <a:avLst/>
            </a:prstGeom>
            <a:solidFill>
              <a:srgbClr val="EE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5" name="组合 54"/>
          <p:cNvGrpSpPr/>
          <p:nvPr/>
        </p:nvGrpSpPr>
        <p:grpSpPr>
          <a:xfrm rot="2103636">
            <a:off x="1022611" y="535186"/>
            <a:ext cx="788180" cy="855175"/>
            <a:chOff x="1390650" y="468590"/>
            <a:chExt cx="453390" cy="891620"/>
          </a:xfrm>
        </p:grpSpPr>
        <p:sp>
          <p:nvSpPr>
            <p:cNvPr id="56" name="等腰三角形 55"/>
            <p:cNvSpPr/>
            <p:nvPr/>
          </p:nvSpPr>
          <p:spPr>
            <a:xfrm>
              <a:off x="1390650" y="468590"/>
              <a:ext cx="453390" cy="445810"/>
            </a:xfrm>
            <a:prstGeom prst="triangle">
              <a:avLst/>
            </a:prstGeom>
            <a:solidFill>
              <a:srgbClr val="87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等腰三角形 56"/>
            <p:cNvSpPr/>
            <p:nvPr/>
          </p:nvSpPr>
          <p:spPr>
            <a:xfrm rot="10800000">
              <a:off x="1390650" y="914400"/>
              <a:ext cx="453390" cy="445810"/>
            </a:xfrm>
            <a:prstGeom prst="triangle">
              <a:avLst/>
            </a:prstGeom>
            <a:solidFill>
              <a:srgbClr val="EE3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8" name="组合 57"/>
          <p:cNvGrpSpPr/>
          <p:nvPr/>
        </p:nvGrpSpPr>
        <p:grpSpPr>
          <a:xfrm>
            <a:off x="219617" y="261476"/>
            <a:ext cx="636111" cy="478458"/>
            <a:chOff x="219615" y="261476"/>
            <a:chExt cx="636111" cy="478458"/>
          </a:xfrm>
        </p:grpSpPr>
        <p:sp>
          <p:nvSpPr>
            <p:cNvPr id="59" name="等腰三角形 58"/>
            <p:cNvSpPr/>
            <p:nvPr/>
          </p:nvSpPr>
          <p:spPr>
            <a:xfrm rot="2103636">
              <a:off x="370751" y="261476"/>
              <a:ext cx="484975" cy="263099"/>
            </a:xfrm>
            <a:prstGeom prst="triangle">
              <a:avLst/>
            </a:prstGeom>
            <a:solidFill>
              <a:srgbClr val="8736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等腰三角形 59"/>
            <p:cNvSpPr/>
            <p:nvPr/>
          </p:nvSpPr>
          <p:spPr>
            <a:xfrm rot="12903636">
              <a:off x="219615" y="476835"/>
              <a:ext cx="484975" cy="263099"/>
            </a:xfrm>
            <a:prstGeom prst="triangle">
              <a:avLst/>
            </a:prstGeom>
            <a:solidFill>
              <a:srgbClr val="EE36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1" name="组合 60"/>
          <p:cNvGrpSpPr/>
          <p:nvPr/>
        </p:nvGrpSpPr>
        <p:grpSpPr>
          <a:xfrm>
            <a:off x="393669" y="898544"/>
            <a:ext cx="636111" cy="478458"/>
            <a:chOff x="219615" y="261476"/>
            <a:chExt cx="636111" cy="478458"/>
          </a:xfrm>
        </p:grpSpPr>
        <p:sp>
          <p:nvSpPr>
            <p:cNvPr id="62" name="等腰三角形 61"/>
            <p:cNvSpPr/>
            <p:nvPr/>
          </p:nvSpPr>
          <p:spPr>
            <a:xfrm rot="2103636">
              <a:off x="370751" y="261476"/>
              <a:ext cx="484975" cy="263099"/>
            </a:xfrm>
            <a:prstGeom prst="triangle">
              <a:avLst/>
            </a:prstGeom>
            <a:solidFill>
              <a:srgbClr val="8736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等腰三角形 62"/>
            <p:cNvSpPr/>
            <p:nvPr/>
          </p:nvSpPr>
          <p:spPr>
            <a:xfrm rot="12903636">
              <a:off x="219615" y="476835"/>
              <a:ext cx="484975" cy="263099"/>
            </a:xfrm>
            <a:prstGeom prst="triangle">
              <a:avLst/>
            </a:prstGeom>
            <a:solidFill>
              <a:srgbClr val="EE36F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4510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250"/>
                                        <p:tgtEl>
                                          <p:spTgt spid="58"/>
                                        </p:tgtEl>
                                      </p:cBhvr>
                                    </p:animEffect>
                                    <p:anim calcmode="lin" valueType="num">
                                      <p:cBhvr>
                                        <p:cTn id="14" dur="250" fill="hold"/>
                                        <p:tgtEl>
                                          <p:spTgt spid="58"/>
                                        </p:tgtEl>
                                        <p:attrNameLst>
                                          <p:attrName>ppt_x</p:attrName>
                                        </p:attrNameLst>
                                      </p:cBhvr>
                                      <p:tavLst>
                                        <p:tav tm="0">
                                          <p:val>
                                            <p:strVal val="#ppt_x"/>
                                          </p:val>
                                        </p:tav>
                                        <p:tav tm="100000">
                                          <p:val>
                                            <p:strVal val="#ppt_x"/>
                                          </p:val>
                                        </p:tav>
                                      </p:tavLst>
                                    </p:anim>
                                    <p:anim calcmode="lin" valueType="num">
                                      <p:cBhvr>
                                        <p:cTn id="15" dur="250" fill="hold"/>
                                        <p:tgtEl>
                                          <p:spTgt spid="5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250"/>
                                        <p:tgtEl>
                                          <p:spTgt spid="61"/>
                                        </p:tgtEl>
                                      </p:cBhvr>
                                    </p:animEffect>
                                    <p:anim calcmode="lin" valueType="num">
                                      <p:cBhvr>
                                        <p:cTn id="20" dur="250" fill="hold"/>
                                        <p:tgtEl>
                                          <p:spTgt spid="61"/>
                                        </p:tgtEl>
                                        <p:attrNameLst>
                                          <p:attrName>ppt_x</p:attrName>
                                        </p:attrNameLst>
                                      </p:cBhvr>
                                      <p:tavLst>
                                        <p:tav tm="0">
                                          <p:val>
                                            <p:strVal val="#ppt_x"/>
                                          </p:val>
                                        </p:tav>
                                        <p:tav tm="100000">
                                          <p:val>
                                            <p:strVal val="#ppt_x"/>
                                          </p:val>
                                        </p:tav>
                                      </p:tavLst>
                                    </p:anim>
                                    <p:anim calcmode="lin" valueType="num">
                                      <p:cBhvr>
                                        <p:cTn id="21" dur="250" fill="hold"/>
                                        <p:tgtEl>
                                          <p:spTgt spid="61"/>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250"/>
                                        <p:tgtEl>
                                          <p:spTgt spid="55"/>
                                        </p:tgtEl>
                                      </p:cBhvr>
                                    </p:animEffect>
                                    <p:anim calcmode="lin" valueType="num">
                                      <p:cBhvr>
                                        <p:cTn id="26" dur="250" fill="hold"/>
                                        <p:tgtEl>
                                          <p:spTgt spid="55"/>
                                        </p:tgtEl>
                                        <p:attrNameLst>
                                          <p:attrName>ppt_x</p:attrName>
                                        </p:attrNameLst>
                                      </p:cBhvr>
                                      <p:tavLst>
                                        <p:tav tm="0">
                                          <p:val>
                                            <p:strVal val="#ppt_x"/>
                                          </p:val>
                                        </p:tav>
                                        <p:tav tm="100000">
                                          <p:val>
                                            <p:strVal val="#ppt_x"/>
                                          </p:val>
                                        </p:tav>
                                      </p:tavLst>
                                    </p:anim>
                                    <p:anim calcmode="lin" valueType="num">
                                      <p:cBhvr>
                                        <p:cTn id="27" dur="250" fill="hold"/>
                                        <p:tgtEl>
                                          <p:spTgt spid="55"/>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anim calcmode="lin" valueType="num">
                                      <p:cBhvr>
                                        <p:cTn id="32" dur="250" fill="hold"/>
                                        <p:tgtEl>
                                          <p:spTgt spid="14"/>
                                        </p:tgtEl>
                                        <p:attrNameLst>
                                          <p:attrName>ppt_x</p:attrName>
                                        </p:attrNameLst>
                                      </p:cBhvr>
                                      <p:tavLst>
                                        <p:tav tm="0">
                                          <p:val>
                                            <p:strVal val="#ppt_x"/>
                                          </p:val>
                                        </p:tav>
                                        <p:tav tm="100000">
                                          <p:val>
                                            <p:strVal val="#ppt_x"/>
                                          </p:val>
                                        </p:tav>
                                      </p:tavLst>
                                    </p:anim>
                                    <p:anim calcmode="lin" valueType="num">
                                      <p:cBhvr>
                                        <p:cTn id="33" dur="25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250"/>
                                        <p:tgtEl>
                                          <p:spTgt spid="31"/>
                                        </p:tgtEl>
                                      </p:cBhvr>
                                    </p:animEffect>
                                    <p:anim calcmode="lin" valueType="num">
                                      <p:cBhvr>
                                        <p:cTn id="38" dur="250" fill="hold"/>
                                        <p:tgtEl>
                                          <p:spTgt spid="31"/>
                                        </p:tgtEl>
                                        <p:attrNameLst>
                                          <p:attrName>ppt_x</p:attrName>
                                        </p:attrNameLst>
                                      </p:cBhvr>
                                      <p:tavLst>
                                        <p:tav tm="0">
                                          <p:val>
                                            <p:strVal val="#ppt_x"/>
                                          </p:val>
                                        </p:tav>
                                        <p:tav tm="100000">
                                          <p:val>
                                            <p:strVal val="#ppt_x"/>
                                          </p:val>
                                        </p:tav>
                                      </p:tavLst>
                                    </p:anim>
                                    <p:anim calcmode="lin" valueType="num">
                                      <p:cBhvr>
                                        <p:cTn id="39" dur="25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250"/>
                                        <p:tgtEl>
                                          <p:spTgt spid="32"/>
                                        </p:tgtEl>
                                      </p:cBhvr>
                                    </p:animEffect>
                                    <p:anim calcmode="lin" valueType="num">
                                      <p:cBhvr>
                                        <p:cTn id="48" dur="250" fill="hold"/>
                                        <p:tgtEl>
                                          <p:spTgt spid="32"/>
                                        </p:tgtEl>
                                        <p:attrNameLst>
                                          <p:attrName>ppt_x</p:attrName>
                                        </p:attrNameLst>
                                      </p:cBhvr>
                                      <p:tavLst>
                                        <p:tav tm="0">
                                          <p:val>
                                            <p:strVal val="#ppt_x"/>
                                          </p:val>
                                        </p:tav>
                                        <p:tav tm="100000">
                                          <p:val>
                                            <p:strVal val="#ppt_x"/>
                                          </p:val>
                                        </p:tav>
                                      </p:tavLst>
                                    </p:anim>
                                    <p:anim calcmode="lin" valueType="num">
                                      <p:cBhvr>
                                        <p:cTn id="49" dur="250" fill="hold"/>
                                        <p:tgtEl>
                                          <p:spTgt spid="3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1000"/>
                                        <p:tgtEl>
                                          <p:spTgt spid="34"/>
                                        </p:tgtEl>
                                      </p:cBhvr>
                                    </p:animEffect>
                                    <p:anim calcmode="lin" valueType="num">
                                      <p:cBhvr>
                                        <p:cTn id="53" dur="1000" fill="hold"/>
                                        <p:tgtEl>
                                          <p:spTgt spid="34"/>
                                        </p:tgtEl>
                                        <p:attrNameLst>
                                          <p:attrName>ppt_x</p:attrName>
                                        </p:attrNameLst>
                                      </p:cBhvr>
                                      <p:tavLst>
                                        <p:tav tm="0">
                                          <p:val>
                                            <p:strVal val="#ppt_x"/>
                                          </p:val>
                                        </p:tav>
                                        <p:tav tm="100000">
                                          <p:val>
                                            <p:strVal val="#ppt_x"/>
                                          </p:val>
                                        </p:tav>
                                      </p:tavLst>
                                    </p:anim>
                                    <p:anim calcmode="lin" valueType="num">
                                      <p:cBhvr>
                                        <p:cTn id="54" dur="1000" fill="hold"/>
                                        <p:tgtEl>
                                          <p:spTgt spid="3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250"/>
                                        <p:tgtEl>
                                          <p:spTgt spid="37"/>
                                        </p:tgtEl>
                                      </p:cBhvr>
                                    </p:animEffect>
                                    <p:anim calcmode="lin" valueType="num">
                                      <p:cBhvr>
                                        <p:cTn id="58" dur="250" fill="hold"/>
                                        <p:tgtEl>
                                          <p:spTgt spid="37"/>
                                        </p:tgtEl>
                                        <p:attrNameLst>
                                          <p:attrName>ppt_x</p:attrName>
                                        </p:attrNameLst>
                                      </p:cBhvr>
                                      <p:tavLst>
                                        <p:tav tm="0">
                                          <p:val>
                                            <p:strVal val="#ppt_x"/>
                                          </p:val>
                                        </p:tav>
                                        <p:tav tm="100000">
                                          <p:val>
                                            <p:strVal val="#ppt_x"/>
                                          </p:val>
                                        </p:tav>
                                      </p:tavLst>
                                    </p:anim>
                                    <p:anim calcmode="lin" valueType="num">
                                      <p:cBhvr>
                                        <p:cTn id="59" dur="250" fill="hold"/>
                                        <p:tgtEl>
                                          <p:spTgt spid="3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1000"/>
                                        <p:tgtEl>
                                          <p:spTgt spid="39"/>
                                        </p:tgtEl>
                                      </p:cBhvr>
                                    </p:animEffect>
                                    <p:anim calcmode="lin" valueType="num">
                                      <p:cBhvr>
                                        <p:cTn id="63" dur="1000" fill="hold"/>
                                        <p:tgtEl>
                                          <p:spTgt spid="39"/>
                                        </p:tgtEl>
                                        <p:attrNameLst>
                                          <p:attrName>ppt_x</p:attrName>
                                        </p:attrNameLst>
                                      </p:cBhvr>
                                      <p:tavLst>
                                        <p:tav tm="0">
                                          <p:val>
                                            <p:strVal val="#ppt_x"/>
                                          </p:val>
                                        </p:tav>
                                        <p:tav tm="100000">
                                          <p:val>
                                            <p:strVal val="#ppt_x"/>
                                          </p:val>
                                        </p:tav>
                                      </p:tavLst>
                                    </p:anim>
                                    <p:anim calcmode="lin" valueType="num">
                                      <p:cBhvr>
                                        <p:cTn id="64" dur="1000" fill="hold"/>
                                        <p:tgtEl>
                                          <p:spTgt spid="3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250"/>
                                        <p:tgtEl>
                                          <p:spTgt spid="42"/>
                                        </p:tgtEl>
                                      </p:cBhvr>
                                    </p:animEffect>
                                    <p:anim calcmode="lin" valueType="num">
                                      <p:cBhvr>
                                        <p:cTn id="68" dur="250" fill="hold"/>
                                        <p:tgtEl>
                                          <p:spTgt spid="42"/>
                                        </p:tgtEl>
                                        <p:attrNameLst>
                                          <p:attrName>ppt_x</p:attrName>
                                        </p:attrNameLst>
                                      </p:cBhvr>
                                      <p:tavLst>
                                        <p:tav tm="0">
                                          <p:val>
                                            <p:strVal val="#ppt_x"/>
                                          </p:val>
                                        </p:tav>
                                        <p:tav tm="100000">
                                          <p:val>
                                            <p:strVal val="#ppt_x"/>
                                          </p:val>
                                        </p:tav>
                                      </p:tavLst>
                                    </p:anim>
                                    <p:anim calcmode="lin" valueType="num">
                                      <p:cBhvr>
                                        <p:cTn id="69" dur="250" fill="hold"/>
                                        <p:tgtEl>
                                          <p:spTgt spid="4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1000"/>
                                        <p:tgtEl>
                                          <p:spTgt spid="44"/>
                                        </p:tgtEl>
                                      </p:cBhvr>
                                    </p:animEffect>
                                    <p:anim calcmode="lin" valueType="num">
                                      <p:cBhvr>
                                        <p:cTn id="73" dur="1000" fill="hold"/>
                                        <p:tgtEl>
                                          <p:spTgt spid="44"/>
                                        </p:tgtEl>
                                        <p:attrNameLst>
                                          <p:attrName>ppt_x</p:attrName>
                                        </p:attrNameLst>
                                      </p:cBhvr>
                                      <p:tavLst>
                                        <p:tav tm="0">
                                          <p:val>
                                            <p:strVal val="#ppt_x"/>
                                          </p:val>
                                        </p:tav>
                                        <p:tav tm="100000">
                                          <p:val>
                                            <p:strVal val="#ppt_x"/>
                                          </p:val>
                                        </p:tav>
                                      </p:tavLst>
                                    </p:anim>
                                    <p:anim calcmode="lin" valueType="num">
                                      <p:cBhvr>
                                        <p:cTn id="7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randombar(horizontal)">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randombar(horizontal)">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randombar(horizontal)">
                                      <p:cBhvr>
                                        <p:cTn id="89" dur="500"/>
                                        <p:tgtEl>
                                          <p:spTgt spid="38"/>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randombar(horizontal)">
                                      <p:cBhvr>
                                        <p:cTn id="9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1" grpId="0"/>
      <p:bldP spid="14" grpId="0"/>
      <p:bldP spid="32" grpId="0" animBg="1"/>
      <p:bldP spid="33" grpId="0"/>
      <p:bldP spid="37" grpId="0" animBg="1"/>
      <p:bldP spid="38" grpId="0"/>
      <p:bldP spid="42" grpId="0" animBg="1"/>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p:cNvCxnSpPr/>
          <p:nvPr/>
        </p:nvCxnSpPr>
        <p:spPr>
          <a:xfrm flipV="1">
            <a:off x="0" y="1596572"/>
            <a:ext cx="12192000" cy="2177143"/>
          </a:xfrm>
          <a:prstGeom prst="line">
            <a:avLst/>
          </a:prstGeom>
          <a:ln>
            <a:solidFill>
              <a:schemeClr val="bg1">
                <a:alpha val="20000"/>
              </a:schemeClr>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0" y="1901372"/>
            <a:ext cx="12192000" cy="2177143"/>
          </a:xfrm>
          <a:prstGeom prst="line">
            <a:avLst/>
          </a:prstGeom>
          <a:ln>
            <a:solidFill>
              <a:schemeClr val="bg1"/>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0" y="2206172"/>
            <a:ext cx="12192000" cy="2177143"/>
          </a:xfrm>
          <a:prstGeom prst="line">
            <a:avLst/>
          </a:prstGeom>
          <a:ln>
            <a:solidFill>
              <a:schemeClr val="bg1">
                <a:alpha val="20000"/>
              </a:schemeClr>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4485503" y="1795461"/>
            <a:ext cx="3267075" cy="3267075"/>
          </a:xfrm>
          <a:prstGeom prst="ellipse">
            <a:avLst/>
          </a:prstGeom>
          <a:solidFill>
            <a:schemeClr val="bg1"/>
          </a:solidFill>
          <a:ln>
            <a:noFill/>
          </a:ln>
          <a:effectLst>
            <a:glow rad="355600">
              <a:schemeClr val="bg1">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4338040" y="1671041"/>
            <a:ext cx="3515917" cy="3515917"/>
          </a:xfrm>
          <a:prstGeom prst="ellipse">
            <a:avLst/>
          </a:prstGeom>
          <a:no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椭圆 13"/>
          <p:cNvSpPr/>
          <p:nvPr/>
        </p:nvSpPr>
        <p:spPr>
          <a:xfrm>
            <a:off x="2540196" y="3251921"/>
            <a:ext cx="674194" cy="674194"/>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椭圆 15"/>
          <p:cNvSpPr/>
          <p:nvPr/>
        </p:nvSpPr>
        <p:spPr>
          <a:xfrm>
            <a:off x="8578358" y="1901372"/>
            <a:ext cx="1064719" cy="1064719"/>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1461864" y="3149639"/>
            <a:ext cx="1209824" cy="1209824"/>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8130119" y="2217261"/>
            <a:ext cx="633265" cy="633265"/>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10777096" y="1213068"/>
            <a:ext cx="1705261" cy="1705261"/>
          </a:xfrm>
          <a:prstGeom prst="ellipse">
            <a:avLst/>
          </a:prstGeom>
          <a:solidFill>
            <a:schemeClr val="bg1">
              <a:alpha val="1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椭圆 20"/>
          <p:cNvSpPr/>
          <p:nvPr/>
        </p:nvSpPr>
        <p:spPr>
          <a:xfrm>
            <a:off x="-755081" y="3251921"/>
            <a:ext cx="1705261" cy="1705261"/>
          </a:xfrm>
          <a:prstGeom prst="ellipse">
            <a:avLst/>
          </a:prstGeom>
          <a:solidFill>
            <a:schemeClr val="bg1">
              <a:alpha val="3000"/>
            </a:schemeClr>
          </a:solidFill>
          <a:ln>
            <a:solidFill>
              <a:schemeClr val="bg1">
                <a:alpha val="10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21"/>
          <p:cNvSpPr txBox="1"/>
          <p:nvPr/>
        </p:nvSpPr>
        <p:spPr>
          <a:xfrm>
            <a:off x="5747184" y="2256609"/>
            <a:ext cx="697627" cy="1323439"/>
          </a:xfrm>
          <a:prstGeom prst="rect">
            <a:avLst/>
          </a:prstGeom>
          <a:noFill/>
        </p:spPr>
        <p:txBody>
          <a:bodyPr wrap="none" rtlCol="0">
            <a:spAutoFit/>
          </a:bodyPr>
          <a:lstStyle/>
          <a:p>
            <a:r>
              <a:rPr lang="en-US" altLang="zh-CN" sz="8000" dirty="0" smtClean="0">
                <a:solidFill>
                  <a:prstClr val="black"/>
                </a:solidFill>
                <a:latin typeface="方正兰亭超细黑简体" panose="02000000000000000000" pitchFamily="2" charset="-122"/>
                <a:ea typeface="方正兰亭超细黑简体" panose="02000000000000000000" pitchFamily="2" charset="-122"/>
              </a:rPr>
              <a:t>1</a:t>
            </a:r>
            <a:endParaRPr lang="zh-CN" altLang="en-US" sz="8000" dirty="0">
              <a:solidFill>
                <a:prstClr val="black"/>
              </a:solidFill>
              <a:latin typeface="方正兰亭超细黑简体" panose="02000000000000000000" pitchFamily="2" charset="-122"/>
              <a:ea typeface="方正兰亭超细黑简体" panose="02000000000000000000" pitchFamily="2" charset="-122"/>
            </a:endParaRPr>
          </a:p>
        </p:txBody>
      </p:sp>
      <p:sp>
        <p:nvSpPr>
          <p:cNvPr id="24" name="文本框 23"/>
          <p:cNvSpPr txBox="1"/>
          <p:nvPr/>
        </p:nvSpPr>
        <p:spPr>
          <a:xfrm>
            <a:off x="4987961" y="3861583"/>
            <a:ext cx="2262158" cy="369332"/>
          </a:xfrm>
          <a:prstGeom prst="rect">
            <a:avLst/>
          </a:prstGeom>
          <a:noFill/>
        </p:spPr>
        <p:txBody>
          <a:bodyPr wrap="none" rtlCol="0">
            <a:spAutoFit/>
          </a:bodyPr>
          <a:lstStyle/>
          <a:p>
            <a:r>
              <a:rPr lang="zh-CN" altLang="en-US" dirty="0">
                <a:solidFill>
                  <a:prstClr val="black"/>
                </a:solidFill>
                <a:latin typeface="方正兰亭超细黑简体" panose="02000000000000000000" pitchFamily="2" charset="-122"/>
                <a:ea typeface="方正兰亭超细黑简体" panose="02000000000000000000" pitchFamily="2" charset="-122"/>
              </a:rPr>
              <a:t>项目产品的开发背景</a:t>
            </a:r>
          </a:p>
        </p:txBody>
      </p:sp>
    </p:spTree>
    <p:extLst>
      <p:ext uri="{BB962C8B-B14F-4D97-AF65-F5344CB8AC3E}">
        <p14:creationId xmlns:p14="http://schemas.microsoft.com/office/powerpoint/2010/main" val="41459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ppt_w</p:attrName>
                                        </p:attrNameLst>
                                      </p:cBhvr>
                                      <p:tavLst>
                                        <p:tav tm="0" fmla="#ppt_w*sin(2.5*pi*$)">
                                          <p:val>
                                            <p:fltVal val="0"/>
                                          </p:val>
                                        </p:tav>
                                        <p:tav tm="100000">
                                          <p:val>
                                            <p:fltVal val="1"/>
                                          </p:val>
                                        </p:tav>
                                      </p:tavLst>
                                    </p:anim>
                                    <p:anim calcmode="lin" valueType="num">
                                      <p:cBhvr>
                                        <p:cTn id="9" dur="25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ppt_w</p:attrName>
                                        </p:attrNameLst>
                                      </p:cBhvr>
                                      <p:tavLst>
                                        <p:tav tm="0" fmla="#ppt_w*sin(2.5*pi*$)">
                                          <p:val>
                                            <p:fltVal val="0"/>
                                          </p:val>
                                        </p:tav>
                                        <p:tav tm="100000">
                                          <p:val>
                                            <p:fltVal val="1"/>
                                          </p:val>
                                        </p:tav>
                                      </p:tavLst>
                                    </p:anim>
                                    <p:anim calcmode="lin" valueType="num">
                                      <p:cBhvr>
                                        <p:cTn id="14" dur="250" fill="hold"/>
                                        <p:tgtEl>
                                          <p:spTgt spid="8"/>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ppt_w</p:attrName>
                                        </p:attrNameLst>
                                      </p:cBhvr>
                                      <p:tavLst>
                                        <p:tav tm="0" fmla="#ppt_w*sin(2.5*pi*$)">
                                          <p:val>
                                            <p:fltVal val="0"/>
                                          </p:val>
                                        </p:tav>
                                        <p:tav tm="100000">
                                          <p:val>
                                            <p:fltVal val="1"/>
                                          </p:val>
                                        </p:tav>
                                      </p:tavLst>
                                    </p:anim>
                                    <p:anim calcmode="lin" valueType="num">
                                      <p:cBhvr>
                                        <p:cTn id="19" dur="250" fill="hold"/>
                                        <p:tgtEl>
                                          <p:spTgt spid="9"/>
                                        </p:tgtEl>
                                        <p:attrNameLst>
                                          <p:attrName>ppt_h</p:attrName>
                                        </p:attrNameLst>
                                      </p:cBhvr>
                                      <p:tavLst>
                                        <p:tav tm="0">
                                          <p:val>
                                            <p:strVal val="#ppt_h"/>
                                          </p:val>
                                        </p:tav>
                                        <p:tav tm="100000">
                                          <p:val>
                                            <p:strVal val="#ppt_h"/>
                                          </p:val>
                                        </p:tav>
                                      </p:tavLst>
                                    </p:anim>
                                  </p:childTnLst>
                                </p:cTn>
                              </p:par>
                            </p:childTnLst>
                          </p:cTn>
                        </p:par>
                        <p:par>
                          <p:cTn id="20" fill="hold">
                            <p:stCondLst>
                              <p:cond delay="250"/>
                            </p:stCondLst>
                            <p:childTnLst>
                              <p:par>
                                <p:cTn id="21" presetID="6" presetClass="entr" presetSubtype="16"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circle(in)">
                                      <p:cBhvr>
                                        <p:cTn id="23" dur="250"/>
                                        <p:tgtEl>
                                          <p:spTgt spid="21"/>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circle(in)">
                                      <p:cBhvr>
                                        <p:cTn id="26" dur="250"/>
                                        <p:tgtEl>
                                          <p:spTgt spid="17"/>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ircle(in)">
                                      <p:cBhvr>
                                        <p:cTn id="29" dur="250"/>
                                        <p:tgtEl>
                                          <p:spTgt spid="2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circle(in)">
                                      <p:cBhvr>
                                        <p:cTn id="32" dur="250"/>
                                        <p:tgtEl>
                                          <p:spTgt spid="16"/>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circle(in)">
                                      <p:cBhvr>
                                        <p:cTn id="35" dur="250"/>
                                        <p:tgtEl>
                                          <p:spTgt spid="14"/>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in)">
                                      <p:cBhvr>
                                        <p:cTn id="38" dur="250"/>
                                        <p:tgtEl>
                                          <p:spTgt spid="18"/>
                                        </p:tgtEl>
                                      </p:cBhvr>
                                    </p:animEffect>
                                  </p:childTnLst>
                                </p:cTn>
                              </p:par>
                            </p:childTnLst>
                          </p:cTn>
                        </p:par>
                        <p:par>
                          <p:cTn id="39" fill="hold">
                            <p:stCondLst>
                              <p:cond delay="500"/>
                            </p:stCondLst>
                            <p:childTnLst>
                              <p:par>
                                <p:cTn id="40" presetID="45"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ppt_w</p:attrName>
                                        </p:attrNameLst>
                                      </p:cBhvr>
                                      <p:tavLst>
                                        <p:tav tm="0" fmla="#ppt_w*sin(2.5*pi*$)">
                                          <p:val>
                                            <p:fltVal val="0"/>
                                          </p:val>
                                        </p:tav>
                                        <p:tav tm="100000">
                                          <p:val>
                                            <p:fltVal val="1"/>
                                          </p:val>
                                        </p:tav>
                                      </p:tavLst>
                                    </p:anim>
                                    <p:anim calcmode="lin" valueType="num">
                                      <p:cBhvr>
                                        <p:cTn id="44" dur="500" fill="hold"/>
                                        <p:tgtEl>
                                          <p:spTgt spid="11"/>
                                        </p:tgtEl>
                                        <p:attrNameLst>
                                          <p:attrName>ppt_h</p:attrName>
                                        </p:attrNameLst>
                                      </p:cBhvr>
                                      <p:tavLst>
                                        <p:tav tm="0">
                                          <p:val>
                                            <p:strVal val="#ppt_h"/>
                                          </p:val>
                                        </p:tav>
                                        <p:tav tm="100000">
                                          <p:val>
                                            <p:strVal val="#ppt_h"/>
                                          </p:val>
                                        </p:tav>
                                      </p:tavLst>
                                    </p:anim>
                                  </p:childTnLst>
                                </p:cTn>
                              </p:par>
                              <p:par>
                                <p:cTn id="45" presetID="6"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circle(in)">
                                      <p:cBhvr>
                                        <p:cTn id="47" dur="500"/>
                                        <p:tgtEl>
                                          <p:spTgt spid="10"/>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6" grpId="0" animBg="1"/>
      <p:bldP spid="17" grpId="0" animBg="1"/>
      <p:bldP spid="18" grpId="0" animBg="1"/>
      <p:bldP spid="20" grpId="0" animBg="1"/>
      <p:bldP spid="21" grpId="0" animBg="1"/>
      <p:bldP spid="22"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直接连接符 4"/>
          <p:cNvCxnSpPr/>
          <p:nvPr/>
        </p:nvCxnSpPr>
        <p:spPr>
          <a:xfrm flipH="1">
            <a:off x="914400" y="936625"/>
            <a:ext cx="3657600" cy="0"/>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9462" name="文本框 6"/>
          <p:cNvSpPr txBox="1">
            <a:spLocks noChangeArrowheads="1"/>
          </p:cNvSpPr>
          <p:nvPr/>
        </p:nvSpPr>
        <p:spPr bwMode="auto">
          <a:xfrm>
            <a:off x="914400" y="366795"/>
            <a:ext cx="5183188" cy="461665"/>
          </a:xfrm>
          <a:prstGeom prst="rect">
            <a:avLst/>
          </a:prstGeom>
          <a:noFill/>
          <a:ln w="9525">
            <a:noFill/>
            <a:miter lim="800000"/>
            <a:headEnd/>
            <a:tailEnd/>
          </a:ln>
        </p:spPr>
        <p:txBody>
          <a:bodyPr wrap="square">
            <a:spAutoFit/>
          </a:bodyPr>
          <a:lstStyle/>
          <a:p>
            <a:pPr fontAlgn="base">
              <a:spcBef>
                <a:spcPct val="0"/>
              </a:spcBef>
              <a:spcAft>
                <a:spcPct val="0"/>
              </a:spcAft>
            </a:pPr>
            <a:r>
              <a:rPr lang="zh-CN" altLang="en-US" sz="2400" dirty="0">
                <a:solidFill>
                  <a:prstClr val="white"/>
                </a:solidFill>
                <a:latin typeface="微软雅黑" pitchFamily="34" charset="-122"/>
              </a:rPr>
              <a:t>用</a:t>
            </a:r>
            <a:r>
              <a:rPr lang="zh-CN" altLang="en-US" sz="2400" dirty="0" smtClean="0">
                <a:solidFill>
                  <a:prstClr val="white"/>
                </a:solidFill>
                <a:latin typeface="微软雅黑" pitchFamily="34" charset="-122"/>
              </a:rPr>
              <a:t>户对智能车库的功能的需求</a:t>
            </a:r>
            <a:endParaRPr lang="zh-CN" altLang="en-US" sz="2400" dirty="0">
              <a:solidFill>
                <a:prstClr val="white"/>
              </a:solidFill>
              <a:latin typeface="微软雅黑" pitchFamily="34" charset="-122"/>
            </a:endParaRPr>
          </a:p>
        </p:txBody>
      </p:sp>
      <p:grpSp>
        <p:nvGrpSpPr>
          <p:cNvPr id="37" name="组合 36"/>
          <p:cNvGrpSpPr/>
          <p:nvPr/>
        </p:nvGrpSpPr>
        <p:grpSpPr>
          <a:xfrm>
            <a:off x="3141149" y="2563813"/>
            <a:ext cx="6407392" cy="2806091"/>
            <a:chOff x="3141149" y="2563813"/>
            <a:chExt cx="6407392" cy="2806091"/>
          </a:xfrm>
        </p:grpSpPr>
        <p:sp>
          <p:nvSpPr>
            <p:cNvPr id="8" name="矩形 7"/>
            <p:cNvSpPr/>
            <p:nvPr/>
          </p:nvSpPr>
          <p:spPr>
            <a:xfrm>
              <a:off x="3141663" y="2640013"/>
              <a:ext cx="846137" cy="2679700"/>
            </a:xfrm>
            <a:prstGeom prst="rect">
              <a:avLst/>
            </a:prstGeom>
            <a:solidFill>
              <a:srgbClr val="EDEDE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 name="矩形 8"/>
            <p:cNvSpPr/>
            <p:nvPr/>
          </p:nvSpPr>
          <p:spPr>
            <a:xfrm>
              <a:off x="4995863" y="2640013"/>
              <a:ext cx="844550" cy="2679700"/>
            </a:xfrm>
            <a:prstGeom prst="rect">
              <a:avLst/>
            </a:prstGeom>
            <a:solidFill>
              <a:srgbClr val="EDEDE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 name="矩形 9"/>
            <p:cNvSpPr/>
            <p:nvPr/>
          </p:nvSpPr>
          <p:spPr>
            <a:xfrm>
              <a:off x="6848475" y="2640013"/>
              <a:ext cx="846138" cy="2679700"/>
            </a:xfrm>
            <a:prstGeom prst="rect">
              <a:avLst/>
            </a:prstGeom>
            <a:solidFill>
              <a:srgbClr val="EDEDE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 name="矩形 10"/>
            <p:cNvSpPr/>
            <p:nvPr/>
          </p:nvSpPr>
          <p:spPr>
            <a:xfrm>
              <a:off x="8702675" y="2640013"/>
              <a:ext cx="844550" cy="2679700"/>
            </a:xfrm>
            <a:prstGeom prst="rect">
              <a:avLst/>
            </a:prstGeom>
            <a:solidFill>
              <a:srgbClr val="EDEDE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椭圆 11"/>
            <p:cNvSpPr/>
            <p:nvPr/>
          </p:nvSpPr>
          <p:spPr>
            <a:xfrm>
              <a:off x="3141663" y="2563813"/>
              <a:ext cx="846137"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3" name="椭圆 12"/>
            <p:cNvSpPr/>
            <p:nvPr/>
          </p:nvSpPr>
          <p:spPr>
            <a:xfrm>
              <a:off x="4995863" y="2563813"/>
              <a:ext cx="84455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4" name="椭圆 13"/>
            <p:cNvSpPr/>
            <p:nvPr/>
          </p:nvSpPr>
          <p:spPr>
            <a:xfrm>
              <a:off x="6848475" y="2563813"/>
              <a:ext cx="846138"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5" name="椭圆 14"/>
            <p:cNvSpPr/>
            <p:nvPr/>
          </p:nvSpPr>
          <p:spPr>
            <a:xfrm>
              <a:off x="8702675" y="2563813"/>
              <a:ext cx="84455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6" name="椭圆 15"/>
            <p:cNvSpPr/>
            <p:nvPr/>
          </p:nvSpPr>
          <p:spPr>
            <a:xfrm>
              <a:off x="3141723" y="5217745"/>
              <a:ext cx="845303" cy="152159"/>
            </a:xfrm>
            <a:prstGeom prst="ellipse">
              <a:avLst/>
            </a:prstGeom>
            <a:solidFill>
              <a:schemeClr val="bg1">
                <a:lumMod val="75000"/>
              </a:scheme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7" name="椭圆 16"/>
            <p:cNvSpPr/>
            <p:nvPr/>
          </p:nvSpPr>
          <p:spPr>
            <a:xfrm>
              <a:off x="4995370" y="5217745"/>
              <a:ext cx="845303" cy="152159"/>
            </a:xfrm>
            <a:prstGeom prst="ellipse">
              <a:avLst/>
            </a:prstGeom>
            <a:solidFill>
              <a:schemeClr val="bg1">
                <a:lumMod val="75000"/>
              </a:scheme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8" name="椭圆 17"/>
            <p:cNvSpPr/>
            <p:nvPr/>
          </p:nvSpPr>
          <p:spPr>
            <a:xfrm>
              <a:off x="6847368" y="5217744"/>
              <a:ext cx="845303" cy="152159"/>
            </a:xfrm>
            <a:prstGeom prst="ellipse">
              <a:avLst/>
            </a:prstGeom>
            <a:solidFill>
              <a:schemeClr val="bg1">
                <a:lumMod val="75000"/>
              </a:scheme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9" name="椭圆 18"/>
            <p:cNvSpPr/>
            <p:nvPr/>
          </p:nvSpPr>
          <p:spPr>
            <a:xfrm>
              <a:off x="8703238" y="5217744"/>
              <a:ext cx="845303" cy="152159"/>
            </a:xfrm>
            <a:prstGeom prst="ellipse">
              <a:avLst/>
            </a:prstGeom>
            <a:solidFill>
              <a:schemeClr val="bg1">
                <a:lumMod val="75000"/>
              </a:scheme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0" name="矩形 19"/>
            <p:cNvSpPr/>
            <p:nvPr/>
          </p:nvSpPr>
          <p:spPr>
            <a:xfrm>
              <a:off x="3141723" y="4042779"/>
              <a:ext cx="845302" cy="1251044"/>
            </a:xfrm>
            <a:prstGeom prst="rect">
              <a:avLst/>
            </a:prstGeom>
            <a:solidFill>
              <a:schemeClr val="bg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1" name="椭圆 20"/>
            <p:cNvSpPr/>
            <p:nvPr/>
          </p:nvSpPr>
          <p:spPr>
            <a:xfrm>
              <a:off x="3141149" y="3966699"/>
              <a:ext cx="845303" cy="152159"/>
            </a:xfrm>
            <a:prstGeom prst="ellipse">
              <a:avLst/>
            </a:prstGeom>
            <a:solidFill>
              <a:schemeClr val="bg1">
                <a:lumMod val="75000"/>
              </a:scheme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2" name="矩形 21"/>
            <p:cNvSpPr/>
            <p:nvPr/>
          </p:nvSpPr>
          <p:spPr>
            <a:xfrm>
              <a:off x="4995370" y="3518691"/>
              <a:ext cx="845302" cy="1775132"/>
            </a:xfrm>
            <a:prstGeom prst="rect">
              <a:avLst/>
            </a:prstGeom>
            <a:solidFill>
              <a:schemeClr val="bg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3" name="椭圆 22"/>
            <p:cNvSpPr/>
            <p:nvPr/>
          </p:nvSpPr>
          <p:spPr>
            <a:xfrm>
              <a:off x="4995369" y="3435469"/>
              <a:ext cx="845303" cy="152159"/>
            </a:xfrm>
            <a:prstGeom prst="ellipse">
              <a:avLst/>
            </a:prstGeom>
            <a:solidFill>
              <a:schemeClr val="bg1">
                <a:lumMod val="75000"/>
              </a:scheme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solidFill>
                    <a:prstClr val="white"/>
                  </a:solidFill>
                </a:rPr>
                <a:t>l</a:t>
              </a:r>
              <a:endParaRPr lang="zh-CN" altLang="en-US" dirty="0">
                <a:solidFill>
                  <a:prstClr val="white"/>
                </a:solidFill>
              </a:endParaRPr>
            </a:p>
          </p:txBody>
        </p:sp>
        <p:sp>
          <p:nvSpPr>
            <p:cNvPr id="24" name="矩形 23"/>
            <p:cNvSpPr/>
            <p:nvPr/>
          </p:nvSpPr>
          <p:spPr>
            <a:xfrm>
              <a:off x="6847369" y="2991956"/>
              <a:ext cx="845302" cy="2327219"/>
            </a:xfrm>
            <a:prstGeom prst="rect">
              <a:avLst/>
            </a:prstGeom>
            <a:solidFill>
              <a:schemeClr val="bg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5" name="椭圆 24"/>
            <p:cNvSpPr/>
            <p:nvPr/>
          </p:nvSpPr>
          <p:spPr>
            <a:xfrm>
              <a:off x="6847368" y="2895796"/>
              <a:ext cx="845303" cy="152159"/>
            </a:xfrm>
            <a:prstGeom prst="ellipse">
              <a:avLst/>
            </a:prstGeom>
            <a:solidFill>
              <a:schemeClr val="bg1">
                <a:lumMod val="75000"/>
              </a:scheme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6" name="矩形 25"/>
            <p:cNvSpPr/>
            <p:nvPr/>
          </p:nvSpPr>
          <p:spPr>
            <a:xfrm>
              <a:off x="8702664" y="4811997"/>
              <a:ext cx="845302" cy="481824"/>
            </a:xfrm>
            <a:prstGeom prst="rect">
              <a:avLst/>
            </a:prstGeom>
            <a:solidFill>
              <a:schemeClr val="bg1"/>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7" name="椭圆 26"/>
            <p:cNvSpPr/>
            <p:nvPr/>
          </p:nvSpPr>
          <p:spPr>
            <a:xfrm>
              <a:off x="8699368" y="4735912"/>
              <a:ext cx="845303" cy="152159"/>
            </a:xfrm>
            <a:prstGeom prst="ellipse">
              <a:avLst/>
            </a:prstGeom>
            <a:solidFill>
              <a:schemeClr val="bg1">
                <a:lumMod val="75000"/>
              </a:schemeClr>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19507" name="TextBox 15"/>
          <p:cNvSpPr txBox="1">
            <a:spLocks noChangeArrowheads="1"/>
          </p:cNvSpPr>
          <p:nvPr/>
        </p:nvSpPr>
        <p:spPr bwMode="auto">
          <a:xfrm>
            <a:off x="2635911" y="5735474"/>
            <a:ext cx="1441420" cy="307777"/>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1400" b="1" dirty="0" smtClean="0">
                <a:solidFill>
                  <a:schemeClr val="bg1"/>
                </a:solidFill>
                <a:cs typeface="Levenim MT" pitchFamily="2" charset="-79"/>
              </a:rPr>
              <a:t>车库温湿度情况</a:t>
            </a:r>
            <a:endParaRPr lang="zh-CN" altLang="en-US" sz="1400" b="1" dirty="0">
              <a:solidFill>
                <a:schemeClr val="bg1"/>
              </a:solidFill>
              <a:cs typeface="Levenim MT" pitchFamily="2" charset="-79"/>
            </a:endParaRPr>
          </a:p>
        </p:txBody>
      </p:sp>
      <p:sp>
        <p:nvSpPr>
          <p:cNvPr id="19508" name="TextBox 15"/>
          <p:cNvSpPr txBox="1">
            <a:spLocks noChangeArrowheads="1"/>
          </p:cNvSpPr>
          <p:nvPr/>
        </p:nvSpPr>
        <p:spPr bwMode="auto">
          <a:xfrm>
            <a:off x="4458675" y="5735474"/>
            <a:ext cx="1441420" cy="523220"/>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1400" b="1" dirty="0">
                <a:solidFill>
                  <a:schemeClr val="bg1"/>
                </a:solidFill>
                <a:cs typeface="Levenim MT" pitchFamily="2" charset="-79"/>
              </a:rPr>
              <a:t>车库门前是否被</a:t>
            </a:r>
          </a:p>
          <a:p>
            <a:pPr fontAlgn="base">
              <a:spcBef>
                <a:spcPct val="0"/>
              </a:spcBef>
              <a:spcAft>
                <a:spcPct val="0"/>
              </a:spcAft>
            </a:pPr>
            <a:r>
              <a:rPr lang="zh-CN" altLang="en-US" sz="1400" b="1" dirty="0">
                <a:solidFill>
                  <a:schemeClr val="bg1"/>
                </a:solidFill>
                <a:cs typeface="Levenim MT" pitchFamily="2" charset="-79"/>
              </a:rPr>
              <a:t>其他车辆占据</a:t>
            </a:r>
          </a:p>
        </p:txBody>
      </p:sp>
      <p:sp>
        <p:nvSpPr>
          <p:cNvPr id="19509" name="TextBox 15"/>
          <p:cNvSpPr txBox="1">
            <a:spLocks noChangeArrowheads="1"/>
          </p:cNvSpPr>
          <p:nvPr/>
        </p:nvSpPr>
        <p:spPr bwMode="auto">
          <a:xfrm>
            <a:off x="6280004" y="5843195"/>
            <a:ext cx="1980029" cy="307777"/>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1400" b="1" dirty="0" smtClean="0">
                <a:solidFill>
                  <a:schemeClr val="bg1"/>
                </a:solidFill>
                <a:cs typeface="Levenim MT" pitchFamily="2" charset="-79"/>
              </a:rPr>
              <a:t>出门时车库门是否关闭</a:t>
            </a:r>
            <a:endParaRPr lang="zh-CN" altLang="en-US" sz="1400" b="1" dirty="0">
              <a:solidFill>
                <a:schemeClr val="bg1"/>
              </a:solidFill>
              <a:cs typeface="Levenim MT" pitchFamily="2" charset="-79"/>
            </a:endParaRPr>
          </a:p>
        </p:txBody>
      </p:sp>
      <p:sp>
        <p:nvSpPr>
          <p:cNvPr id="19510" name="TextBox 15"/>
          <p:cNvSpPr txBox="1">
            <a:spLocks noChangeArrowheads="1"/>
          </p:cNvSpPr>
          <p:nvPr/>
        </p:nvSpPr>
        <p:spPr bwMode="auto">
          <a:xfrm>
            <a:off x="8489950" y="5710238"/>
            <a:ext cx="1415772" cy="338554"/>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1600" b="1" dirty="0" smtClean="0">
                <a:solidFill>
                  <a:schemeClr val="bg1"/>
                </a:solidFill>
                <a:cs typeface="Levenim MT" pitchFamily="2" charset="-79"/>
              </a:rPr>
              <a:t>车库灯光效果</a:t>
            </a:r>
            <a:endParaRPr lang="zh-CN" altLang="en-US" sz="1600" b="1" dirty="0">
              <a:solidFill>
                <a:schemeClr val="bg1"/>
              </a:solidFill>
              <a:cs typeface="Levenim MT" pitchFamily="2" charset="-79"/>
            </a:endParaRPr>
          </a:p>
        </p:txBody>
      </p:sp>
      <p:sp>
        <p:nvSpPr>
          <p:cNvPr id="19511" name="TextBox 10"/>
          <p:cNvSpPr txBox="1">
            <a:spLocks noChangeArrowheads="1"/>
          </p:cNvSpPr>
          <p:nvPr/>
        </p:nvSpPr>
        <p:spPr bwMode="auto">
          <a:xfrm>
            <a:off x="3136900" y="1704975"/>
            <a:ext cx="1106488" cy="673100"/>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2800" dirty="0">
                <a:solidFill>
                  <a:srgbClr val="D9D9D9"/>
                </a:solidFill>
                <a:latin typeface="华文细黑"/>
                <a:ea typeface="华文细黑"/>
                <a:cs typeface="Levenim MT" pitchFamily="2" charset="-79"/>
              </a:rPr>
              <a:t>50%</a:t>
            </a:r>
            <a:endParaRPr lang="zh-CN" altLang="en-US" sz="2800" dirty="0">
              <a:solidFill>
                <a:srgbClr val="D9D9D9"/>
              </a:solidFill>
              <a:latin typeface="华文细黑"/>
              <a:ea typeface="华文细黑"/>
              <a:cs typeface="Levenim MT" pitchFamily="2" charset="-79"/>
            </a:endParaRPr>
          </a:p>
        </p:txBody>
      </p:sp>
      <p:sp>
        <p:nvSpPr>
          <p:cNvPr id="19512" name="TextBox 10"/>
          <p:cNvSpPr txBox="1">
            <a:spLocks noChangeArrowheads="1"/>
          </p:cNvSpPr>
          <p:nvPr/>
        </p:nvSpPr>
        <p:spPr bwMode="auto">
          <a:xfrm>
            <a:off x="4991100" y="1704975"/>
            <a:ext cx="1106488" cy="673100"/>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2800" dirty="0">
                <a:solidFill>
                  <a:srgbClr val="D9D9D9"/>
                </a:solidFill>
                <a:latin typeface="华文细黑"/>
                <a:ea typeface="华文细黑"/>
                <a:cs typeface="Levenim MT" pitchFamily="2" charset="-79"/>
              </a:rPr>
              <a:t>75%</a:t>
            </a:r>
            <a:endParaRPr lang="zh-CN" altLang="en-US" sz="2800" dirty="0">
              <a:solidFill>
                <a:srgbClr val="D9D9D9"/>
              </a:solidFill>
              <a:latin typeface="华文细黑"/>
              <a:ea typeface="华文细黑"/>
              <a:cs typeface="Levenim MT" pitchFamily="2" charset="-79"/>
            </a:endParaRPr>
          </a:p>
        </p:txBody>
      </p:sp>
      <p:sp>
        <p:nvSpPr>
          <p:cNvPr id="19513" name="TextBox 10"/>
          <p:cNvSpPr txBox="1">
            <a:spLocks noChangeArrowheads="1"/>
          </p:cNvSpPr>
          <p:nvPr/>
        </p:nvSpPr>
        <p:spPr bwMode="auto">
          <a:xfrm>
            <a:off x="6861175" y="1704975"/>
            <a:ext cx="1106488" cy="673100"/>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2800" dirty="0">
                <a:solidFill>
                  <a:srgbClr val="D9D9D9"/>
                </a:solidFill>
                <a:latin typeface="华文细黑"/>
                <a:ea typeface="华文细黑"/>
                <a:cs typeface="Levenim MT" pitchFamily="2" charset="-79"/>
              </a:rPr>
              <a:t>90%</a:t>
            </a:r>
            <a:endParaRPr lang="zh-CN" altLang="en-US" sz="2800" dirty="0">
              <a:solidFill>
                <a:srgbClr val="D9D9D9"/>
              </a:solidFill>
              <a:latin typeface="华文细黑"/>
              <a:ea typeface="华文细黑"/>
              <a:cs typeface="Levenim MT" pitchFamily="2" charset="-79"/>
            </a:endParaRPr>
          </a:p>
        </p:txBody>
      </p:sp>
      <p:sp>
        <p:nvSpPr>
          <p:cNvPr id="19514" name="TextBox 10"/>
          <p:cNvSpPr txBox="1">
            <a:spLocks noChangeArrowheads="1"/>
          </p:cNvSpPr>
          <p:nvPr/>
        </p:nvSpPr>
        <p:spPr bwMode="auto">
          <a:xfrm>
            <a:off x="8696325" y="1704975"/>
            <a:ext cx="1106488" cy="673100"/>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2800" dirty="0" smtClean="0">
                <a:solidFill>
                  <a:srgbClr val="D9D9D9"/>
                </a:solidFill>
                <a:latin typeface="华文细黑"/>
                <a:ea typeface="华文细黑"/>
                <a:cs typeface="Levenim MT" pitchFamily="2" charset="-79"/>
              </a:rPr>
              <a:t>20%</a:t>
            </a:r>
            <a:endParaRPr lang="zh-CN" altLang="en-US" sz="2800" dirty="0">
              <a:solidFill>
                <a:srgbClr val="D9D9D9"/>
              </a:solidFill>
              <a:latin typeface="华文细黑"/>
              <a:ea typeface="华文细黑"/>
              <a:cs typeface="Levenim MT" pitchFamily="2" charset="-79"/>
            </a:endParaRPr>
          </a:p>
        </p:txBody>
      </p:sp>
    </p:spTree>
    <p:extLst>
      <p:ext uri="{BB962C8B-B14F-4D97-AF65-F5344CB8AC3E}">
        <p14:creationId xmlns:p14="http://schemas.microsoft.com/office/powerpoint/2010/main" val="32945777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 presetClass="entr" presetSubtype="4" fill="hold" grpId="0" nodeType="afterEffect">
                                  <p:stCondLst>
                                    <p:cond delay="0"/>
                                  </p:stCondLst>
                                  <p:childTnLst>
                                    <p:set>
                                      <p:cBhvr>
                                        <p:cTn id="12" dur="1" fill="hold">
                                          <p:stCondLst>
                                            <p:cond delay="0"/>
                                          </p:stCondLst>
                                        </p:cTn>
                                        <p:tgtEl>
                                          <p:spTgt spid="19462"/>
                                        </p:tgtEl>
                                        <p:attrNameLst>
                                          <p:attrName>style.visibility</p:attrName>
                                        </p:attrNameLst>
                                      </p:cBhvr>
                                      <p:to>
                                        <p:strVal val="visible"/>
                                      </p:to>
                                    </p:set>
                                    <p:anim calcmode="lin" valueType="num">
                                      <p:cBhvr additive="base">
                                        <p:cTn id="13" dur="500" fill="hold"/>
                                        <p:tgtEl>
                                          <p:spTgt spid="19462"/>
                                        </p:tgtEl>
                                        <p:attrNameLst>
                                          <p:attrName>ppt_x</p:attrName>
                                        </p:attrNameLst>
                                      </p:cBhvr>
                                      <p:tavLst>
                                        <p:tav tm="0">
                                          <p:val>
                                            <p:strVal val="#ppt_x"/>
                                          </p:val>
                                        </p:tav>
                                        <p:tav tm="100000">
                                          <p:val>
                                            <p:strVal val="#ppt_x"/>
                                          </p:val>
                                        </p:tav>
                                      </p:tavLst>
                                    </p:anim>
                                    <p:anim calcmode="lin" valueType="num">
                                      <p:cBhvr additive="base">
                                        <p:cTn id="14"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507"/>
                                        </p:tgtEl>
                                        <p:attrNameLst>
                                          <p:attrName>style.visibility</p:attrName>
                                        </p:attrNameLst>
                                      </p:cBhvr>
                                      <p:to>
                                        <p:strVal val="visible"/>
                                      </p:to>
                                    </p:set>
                                    <p:anim calcmode="lin" valueType="num">
                                      <p:cBhvr additive="base">
                                        <p:cTn id="19" dur="500" fill="hold"/>
                                        <p:tgtEl>
                                          <p:spTgt spid="19507"/>
                                        </p:tgtEl>
                                        <p:attrNameLst>
                                          <p:attrName>ppt_x</p:attrName>
                                        </p:attrNameLst>
                                      </p:cBhvr>
                                      <p:tavLst>
                                        <p:tav tm="0">
                                          <p:val>
                                            <p:strVal val="#ppt_x"/>
                                          </p:val>
                                        </p:tav>
                                        <p:tav tm="100000">
                                          <p:val>
                                            <p:strVal val="#ppt_x"/>
                                          </p:val>
                                        </p:tav>
                                      </p:tavLst>
                                    </p:anim>
                                    <p:anim calcmode="lin" valueType="num">
                                      <p:cBhvr additive="base">
                                        <p:cTn id="20" dur="500" fill="hold"/>
                                        <p:tgtEl>
                                          <p:spTgt spid="1950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508">
                                            <p:txEl>
                                              <p:pRg st="0" end="0"/>
                                            </p:txEl>
                                          </p:spTgt>
                                        </p:tgtEl>
                                        <p:attrNameLst>
                                          <p:attrName>style.visibility</p:attrName>
                                        </p:attrNameLst>
                                      </p:cBhvr>
                                      <p:to>
                                        <p:strVal val="visible"/>
                                      </p:to>
                                    </p:set>
                                    <p:anim calcmode="lin" valueType="num">
                                      <p:cBhvr additive="base">
                                        <p:cTn id="23" dur="500" fill="hold"/>
                                        <p:tgtEl>
                                          <p:spTgt spid="1950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950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508">
                                            <p:txEl>
                                              <p:pRg st="1" end="1"/>
                                            </p:txEl>
                                          </p:spTgt>
                                        </p:tgtEl>
                                        <p:attrNameLst>
                                          <p:attrName>style.visibility</p:attrName>
                                        </p:attrNameLst>
                                      </p:cBhvr>
                                      <p:to>
                                        <p:strVal val="visible"/>
                                      </p:to>
                                    </p:set>
                                    <p:anim calcmode="lin" valueType="num">
                                      <p:cBhvr additive="base">
                                        <p:cTn id="27" dur="500" fill="hold"/>
                                        <p:tgtEl>
                                          <p:spTgt spid="19508">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9508">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509"/>
                                        </p:tgtEl>
                                        <p:attrNameLst>
                                          <p:attrName>style.visibility</p:attrName>
                                        </p:attrNameLst>
                                      </p:cBhvr>
                                      <p:to>
                                        <p:strVal val="visible"/>
                                      </p:to>
                                    </p:set>
                                    <p:anim calcmode="lin" valueType="num">
                                      <p:cBhvr additive="base">
                                        <p:cTn id="31" dur="500" fill="hold"/>
                                        <p:tgtEl>
                                          <p:spTgt spid="19509"/>
                                        </p:tgtEl>
                                        <p:attrNameLst>
                                          <p:attrName>ppt_x</p:attrName>
                                        </p:attrNameLst>
                                      </p:cBhvr>
                                      <p:tavLst>
                                        <p:tav tm="0">
                                          <p:val>
                                            <p:strVal val="#ppt_x"/>
                                          </p:val>
                                        </p:tav>
                                        <p:tav tm="100000">
                                          <p:val>
                                            <p:strVal val="#ppt_x"/>
                                          </p:val>
                                        </p:tav>
                                      </p:tavLst>
                                    </p:anim>
                                    <p:anim calcmode="lin" valueType="num">
                                      <p:cBhvr additive="base">
                                        <p:cTn id="32" dur="500" fill="hold"/>
                                        <p:tgtEl>
                                          <p:spTgt spid="1950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510"/>
                                        </p:tgtEl>
                                        <p:attrNameLst>
                                          <p:attrName>style.visibility</p:attrName>
                                        </p:attrNameLst>
                                      </p:cBhvr>
                                      <p:to>
                                        <p:strVal val="visible"/>
                                      </p:to>
                                    </p:set>
                                    <p:anim calcmode="lin" valueType="num">
                                      <p:cBhvr additive="base">
                                        <p:cTn id="35" dur="500" fill="hold"/>
                                        <p:tgtEl>
                                          <p:spTgt spid="19510"/>
                                        </p:tgtEl>
                                        <p:attrNameLst>
                                          <p:attrName>ppt_x</p:attrName>
                                        </p:attrNameLst>
                                      </p:cBhvr>
                                      <p:tavLst>
                                        <p:tav tm="0">
                                          <p:val>
                                            <p:strVal val="#ppt_x"/>
                                          </p:val>
                                        </p:tav>
                                        <p:tav tm="100000">
                                          <p:val>
                                            <p:strVal val="#ppt_x"/>
                                          </p:val>
                                        </p:tav>
                                      </p:tavLst>
                                    </p:anim>
                                    <p:anim calcmode="lin" valueType="num">
                                      <p:cBhvr additive="base">
                                        <p:cTn id="36" dur="500" fill="hold"/>
                                        <p:tgtEl>
                                          <p:spTgt spid="195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9511"/>
                                        </p:tgtEl>
                                        <p:attrNameLst>
                                          <p:attrName>style.visibility</p:attrName>
                                        </p:attrNameLst>
                                      </p:cBhvr>
                                      <p:to>
                                        <p:strVal val="visible"/>
                                      </p:to>
                                    </p:set>
                                    <p:anim calcmode="lin" valueType="num">
                                      <p:cBhvr additive="base">
                                        <p:cTn id="41" dur="500" fill="hold"/>
                                        <p:tgtEl>
                                          <p:spTgt spid="19511"/>
                                        </p:tgtEl>
                                        <p:attrNameLst>
                                          <p:attrName>ppt_x</p:attrName>
                                        </p:attrNameLst>
                                      </p:cBhvr>
                                      <p:tavLst>
                                        <p:tav tm="0">
                                          <p:val>
                                            <p:strVal val="#ppt_x"/>
                                          </p:val>
                                        </p:tav>
                                        <p:tav tm="100000">
                                          <p:val>
                                            <p:strVal val="#ppt_x"/>
                                          </p:val>
                                        </p:tav>
                                      </p:tavLst>
                                    </p:anim>
                                    <p:anim calcmode="lin" valueType="num">
                                      <p:cBhvr additive="base">
                                        <p:cTn id="42" dur="500" fill="hold"/>
                                        <p:tgtEl>
                                          <p:spTgt spid="195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512"/>
                                        </p:tgtEl>
                                        <p:attrNameLst>
                                          <p:attrName>style.visibility</p:attrName>
                                        </p:attrNameLst>
                                      </p:cBhvr>
                                      <p:to>
                                        <p:strVal val="visible"/>
                                      </p:to>
                                    </p:set>
                                    <p:anim calcmode="lin" valueType="num">
                                      <p:cBhvr additive="base">
                                        <p:cTn id="45" dur="500" fill="hold"/>
                                        <p:tgtEl>
                                          <p:spTgt spid="19512"/>
                                        </p:tgtEl>
                                        <p:attrNameLst>
                                          <p:attrName>ppt_x</p:attrName>
                                        </p:attrNameLst>
                                      </p:cBhvr>
                                      <p:tavLst>
                                        <p:tav tm="0">
                                          <p:val>
                                            <p:strVal val="#ppt_x"/>
                                          </p:val>
                                        </p:tav>
                                        <p:tav tm="100000">
                                          <p:val>
                                            <p:strVal val="#ppt_x"/>
                                          </p:val>
                                        </p:tav>
                                      </p:tavLst>
                                    </p:anim>
                                    <p:anim calcmode="lin" valueType="num">
                                      <p:cBhvr additive="base">
                                        <p:cTn id="46" dur="500" fill="hold"/>
                                        <p:tgtEl>
                                          <p:spTgt spid="1951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513"/>
                                        </p:tgtEl>
                                        <p:attrNameLst>
                                          <p:attrName>style.visibility</p:attrName>
                                        </p:attrNameLst>
                                      </p:cBhvr>
                                      <p:to>
                                        <p:strVal val="visible"/>
                                      </p:to>
                                    </p:set>
                                    <p:anim calcmode="lin" valueType="num">
                                      <p:cBhvr additive="base">
                                        <p:cTn id="49" dur="500" fill="hold"/>
                                        <p:tgtEl>
                                          <p:spTgt spid="19513"/>
                                        </p:tgtEl>
                                        <p:attrNameLst>
                                          <p:attrName>ppt_x</p:attrName>
                                        </p:attrNameLst>
                                      </p:cBhvr>
                                      <p:tavLst>
                                        <p:tav tm="0">
                                          <p:val>
                                            <p:strVal val="#ppt_x"/>
                                          </p:val>
                                        </p:tav>
                                        <p:tav tm="100000">
                                          <p:val>
                                            <p:strVal val="#ppt_x"/>
                                          </p:val>
                                        </p:tav>
                                      </p:tavLst>
                                    </p:anim>
                                    <p:anim calcmode="lin" valueType="num">
                                      <p:cBhvr additive="base">
                                        <p:cTn id="50" dur="500" fill="hold"/>
                                        <p:tgtEl>
                                          <p:spTgt spid="1951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514"/>
                                        </p:tgtEl>
                                        <p:attrNameLst>
                                          <p:attrName>style.visibility</p:attrName>
                                        </p:attrNameLst>
                                      </p:cBhvr>
                                      <p:to>
                                        <p:strVal val="visible"/>
                                      </p:to>
                                    </p:set>
                                    <p:anim calcmode="lin" valueType="num">
                                      <p:cBhvr additive="base">
                                        <p:cTn id="53" dur="500" fill="hold"/>
                                        <p:tgtEl>
                                          <p:spTgt spid="19514"/>
                                        </p:tgtEl>
                                        <p:attrNameLst>
                                          <p:attrName>ppt_x</p:attrName>
                                        </p:attrNameLst>
                                      </p:cBhvr>
                                      <p:tavLst>
                                        <p:tav tm="0">
                                          <p:val>
                                            <p:strVal val="#ppt_x"/>
                                          </p:val>
                                        </p:tav>
                                        <p:tav tm="100000">
                                          <p:val>
                                            <p:strVal val="#ppt_x"/>
                                          </p:val>
                                        </p:tav>
                                      </p:tavLst>
                                    </p:anim>
                                    <p:anim calcmode="lin" valueType="num">
                                      <p:cBhvr additive="base">
                                        <p:cTn id="54" dur="500" fill="hold"/>
                                        <p:tgtEl>
                                          <p:spTgt spid="19514"/>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21" presetClass="entr" presetSubtype="1"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heel(1)">
                                      <p:cBhvr>
                                        <p:cTn id="58"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P spid="19507" grpId="0"/>
      <p:bldP spid="19509" grpId="0"/>
      <p:bldP spid="19510" grpId="0"/>
      <p:bldP spid="19511" grpId="0"/>
      <p:bldP spid="19512" grpId="0"/>
      <p:bldP spid="19513" grpId="0"/>
      <p:bldP spid="1951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21"/>
          <p:cNvSpPr/>
          <p:nvPr/>
        </p:nvSpPr>
        <p:spPr>
          <a:xfrm>
            <a:off x="0" y="0"/>
            <a:ext cx="12192000" cy="6858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5" name="椭圆 24"/>
          <p:cNvSpPr/>
          <p:nvPr/>
        </p:nvSpPr>
        <p:spPr>
          <a:xfrm>
            <a:off x="-449782" y="769233"/>
            <a:ext cx="5498217" cy="5498217"/>
          </a:xfrm>
          <a:prstGeom prst="ellipse">
            <a:avLst/>
          </a:prstGeom>
          <a:solidFill>
            <a:schemeClr val="bg1">
              <a:alpha val="64000"/>
            </a:schemeClr>
          </a:solidFill>
          <a:ln>
            <a:solidFill>
              <a:schemeClr val="bg1"/>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344" y="-279038"/>
            <a:ext cx="9468573" cy="6252230"/>
          </a:xfrm>
          <a:prstGeom prst="rect">
            <a:avLst/>
          </a:prstGeom>
        </p:spPr>
      </p:pic>
      <p:grpSp>
        <p:nvGrpSpPr>
          <p:cNvPr id="3" name="组合 2"/>
          <p:cNvGrpSpPr/>
          <p:nvPr/>
        </p:nvGrpSpPr>
        <p:grpSpPr>
          <a:xfrm>
            <a:off x="228205" y="274603"/>
            <a:ext cx="1486295" cy="1486295"/>
            <a:chOff x="4338040" y="1671041"/>
            <a:chExt cx="3515917" cy="3515917"/>
          </a:xfrm>
        </p:grpSpPr>
        <p:sp>
          <p:nvSpPr>
            <p:cNvPr id="10" name="椭圆 9"/>
            <p:cNvSpPr/>
            <p:nvPr/>
          </p:nvSpPr>
          <p:spPr>
            <a:xfrm>
              <a:off x="4462462" y="1795463"/>
              <a:ext cx="3267075" cy="3267075"/>
            </a:xfrm>
            <a:prstGeom prst="ellipse">
              <a:avLst/>
            </a:prstGeom>
            <a:gradFill flip="none" rotWithShape="1">
              <a:gsLst>
                <a:gs pos="0">
                  <a:schemeClr val="accent2">
                    <a:lumMod val="5000"/>
                    <a:lumOff val="95000"/>
                  </a:schemeClr>
                </a:gs>
                <a:gs pos="100000">
                  <a:schemeClr val="accent2">
                    <a:lumMod val="30000"/>
                    <a:lumOff val="70000"/>
                  </a:schemeClr>
                </a:gs>
              </a:gsLst>
              <a:lin ang="5400000" scaled="1"/>
              <a:tileRect/>
            </a:gradFill>
            <a:ln>
              <a:noFill/>
            </a:ln>
            <a:effectLst>
              <a:glow rad="355600">
                <a:schemeClr val="bg1">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rgbClr val="760D46"/>
                  </a:solidFill>
                </a:rPr>
                <a:t>1</a:t>
              </a:r>
              <a:endParaRPr lang="zh-CN" altLang="en-US" sz="4000" dirty="0">
                <a:solidFill>
                  <a:srgbClr val="760D46"/>
                </a:solidFill>
              </a:endParaRPr>
            </a:p>
          </p:txBody>
        </p:sp>
        <p:sp>
          <p:nvSpPr>
            <p:cNvPr id="11" name="椭圆 10"/>
            <p:cNvSpPr/>
            <p:nvPr/>
          </p:nvSpPr>
          <p:spPr>
            <a:xfrm>
              <a:off x="4338040" y="1671041"/>
              <a:ext cx="3515917" cy="3515917"/>
            </a:xfrm>
            <a:prstGeom prst="ellipse">
              <a:avLst/>
            </a:prstGeom>
            <a:no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grpSp>
      <p:sp>
        <p:nvSpPr>
          <p:cNvPr id="23" name="椭圆 22"/>
          <p:cNvSpPr/>
          <p:nvPr/>
        </p:nvSpPr>
        <p:spPr>
          <a:xfrm>
            <a:off x="4900727" y="1640873"/>
            <a:ext cx="217640" cy="217640"/>
          </a:xfrm>
          <a:prstGeom prst="ellipse">
            <a:avLst/>
          </a:prstGeom>
          <a:solidFill>
            <a:schemeClr val="bg1">
              <a:alpha val="54000"/>
            </a:schemeClr>
          </a:solidFill>
          <a:ln>
            <a:solidFill>
              <a:schemeClr val="bg1"/>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6" name="直接连接符 35"/>
          <p:cNvCxnSpPr/>
          <p:nvPr/>
        </p:nvCxnSpPr>
        <p:spPr>
          <a:xfrm>
            <a:off x="5108239" y="1749693"/>
            <a:ext cx="6450575" cy="0"/>
          </a:xfrm>
          <a:prstGeom prst="line">
            <a:avLst/>
          </a:prstGeom>
          <a:ln>
            <a:solidFill>
              <a:schemeClr val="bg1">
                <a:alpha val="57000"/>
              </a:schemeClr>
            </a:solidFill>
          </a:ln>
          <a:effectLst>
            <a:glow rad="50800">
              <a:schemeClr val="bg1">
                <a:alpha val="20000"/>
              </a:schemeClr>
            </a:glow>
          </a:effectLst>
        </p:spPr>
        <p:style>
          <a:lnRef idx="1">
            <a:schemeClr val="accent1"/>
          </a:lnRef>
          <a:fillRef idx="0">
            <a:schemeClr val="accent1"/>
          </a:fillRef>
          <a:effectRef idx="0">
            <a:schemeClr val="accent1"/>
          </a:effectRef>
          <a:fontRef idx="minor">
            <a:schemeClr val="tx1"/>
          </a:fontRef>
        </p:style>
      </p:cxnSp>
      <p:sp>
        <p:nvSpPr>
          <p:cNvPr id="39" name="TextBox 1"/>
          <p:cNvSpPr txBox="1"/>
          <p:nvPr/>
        </p:nvSpPr>
        <p:spPr>
          <a:xfrm>
            <a:off x="5237974" y="1043025"/>
            <a:ext cx="6320840" cy="699550"/>
          </a:xfrm>
          <a:prstGeom prst="rect">
            <a:avLst/>
          </a:prstGeom>
          <a:noFill/>
        </p:spPr>
        <p:txBody>
          <a:bodyPr wrap="square" rtlCol="0">
            <a:spAutoFit/>
          </a:bodyPr>
          <a:lstStyle/>
          <a:p>
            <a:pPr>
              <a:lnSpc>
                <a:spcPct val="150000"/>
              </a:lnSpc>
            </a:pPr>
            <a:r>
              <a:rPr lang="en-US" altLang="zh-CN" sz="1400" dirty="0" smtClean="0">
                <a:solidFill>
                  <a:prstClr val="white"/>
                </a:solidFill>
                <a:latin typeface="方正兰亭纤黑_GBK" panose="02000000000000000000" pitchFamily="2" charset="-122"/>
                <a:ea typeface="方正兰亭纤黑_GBK" panose="02000000000000000000" pitchFamily="2" charset="-122"/>
              </a:rPr>
              <a:t>1</a:t>
            </a:r>
            <a:r>
              <a:rPr lang="zh-CN" altLang="en-US" sz="1400" dirty="0" smtClean="0">
                <a:solidFill>
                  <a:prstClr val="white"/>
                </a:solidFill>
                <a:latin typeface="方正兰亭纤黑_GBK" panose="02000000000000000000" pitchFamily="2" charset="-122"/>
                <a:ea typeface="方正兰亭纤黑_GBK" panose="02000000000000000000" pitchFamily="2" charset="-122"/>
              </a:rPr>
              <a:t>、智能家居前景广阔，市场需求量在逐渐增长，而据调查，市场上有关车库方面的智能家居功能不完善，难以满足用户需求</a:t>
            </a:r>
            <a:endParaRPr lang="zh-CN" altLang="en-US" sz="1400" dirty="0">
              <a:solidFill>
                <a:prstClr val="white"/>
              </a:solidFill>
              <a:latin typeface="方正兰亭纤黑_GBK" panose="02000000000000000000" pitchFamily="2" charset="-122"/>
              <a:ea typeface="方正兰亭纤黑_GBK" panose="02000000000000000000" pitchFamily="2" charset="-122"/>
            </a:endParaRPr>
          </a:p>
        </p:txBody>
      </p:sp>
      <p:cxnSp>
        <p:nvCxnSpPr>
          <p:cNvPr id="40" name="直接连接符 39"/>
          <p:cNvCxnSpPr/>
          <p:nvPr/>
        </p:nvCxnSpPr>
        <p:spPr>
          <a:xfrm>
            <a:off x="5515190" y="3042835"/>
            <a:ext cx="6043624" cy="0"/>
          </a:xfrm>
          <a:prstGeom prst="line">
            <a:avLst/>
          </a:prstGeom>
          <a:ln>
            <a:solidFill>
              <a:schemeClr val="bg1">
                <a:alpha val="57000"/>
              </a:schemeClr>
            </a:solidFill>
          </a:ln>
          <a:effectLst>
            <a:glow rad="50800">
              <a:schemeClr val="bg1">
                <a:alpha val="20000"/>
              </a:schemeClr>
            </a:glow>
          </a:effectLst>
        </p:spPr>
        <p:style>
          <a:lnRef idx="1">
            <a:schemeClr val="accent1"/>
          </a:lnRef>
          <a:fillRef idx="0">
            <a:schemeClr val="accent1"/>
          </a:fillRef>
          <a:effectRef idx="0">
            <a:schemeClr val="accent1"/>
          </a:effectRef>
          <a:fontRef idx="minor">
            <a:schemeClr val="tx1"/>
          </a:fontRef>
        </p:style>
      </p:cxnSp>
      <p:sp>
        <p:nvSpPr>
          <p:cNvPr id="41" name="TextBox 1"/>
          <p:cNvSpPr txBox="1"/>
          <p:nvPr/>
        </p:nvSpPr>
        <p:spPr>
          <a:xfrm>
            <a:off x="5555375" y="2329048"/>
            <a:ext cx="6320840" cy="706668"/>
          </a:xfrm>
          <a:prstGeom prst="rect">
            <a:avLst/>
          </a:prstGeom>
          <a:noFill/>
        </p:spPr>
        <p:txBody>
          <a:bodyPr wrap="square" rtlCol="0">
            <a:spAutoFit/>
          </a:bodyPr>
          <a:lstStyle/>
          <a:p>
            <a:pPr>
              <a:lnSpc>
                <a:spcPct val="150000"/>
              </a:lnSpc>
            </a:pPr>
            <a:r>
              <a:rPr lang="en-US" altLang="zh-CN" sz="1400" dirty="0" smtClean="0">
                <a:solidFill>
                  <a:prstClr val="white"/>
                </a:solidFill>
                <a:latin typeface="方正兰亭纤黑_GBK" panose="02000000000000000000" pitchFamily="2" charset="-122"/>
                <a:ea typeface="方正兰亭纤黑_GBK" panose="02000000000000000000" pitchFamily="2" charset="-122"/>
              </a:rPr>
              <a:t>2</a:t>
            </a:r>
            <a:r>
              <a:rPr lang="zh-CN" altLang="en-US" sz="1400" dirty="0" smtClean="0">
                <a:solidFill>
                  <a:prstClr val="white"/>
                </a:solidFill>
                <a:latin typeface="方正兰亭纤黑_GBK" panose="02000000000000000000" pitchFamily="2" charset="-122"/>
                <a:ea typeface="方正兰亭纤黑_GBK" panose="02000000000000000000" pitchFamily="2" charset="-122"/>
              </a:rPr>
              <a:t>、通过智能手机或电脑操作家电，让人享受“身在外，家却在身边”的智能家居生活是社会的一大新的发展潮流</a:t>
            </a:r>
            <a:endParaRPr lang="zh-CN" altLang="en-US" sz="1400" dirty="0">
              <a:solidFill>
                <a:prstClr val="white"/>
              </a:solidFill>
              <a:latin typeface="方正兰亭纤黑_GBK" panose="02000000000000000000" pitchFamily="2" charset="-122"/>
              <a:ea typeface="方正兰亭纤黑_GBK" panose="02000000000000000000" pitchFamily="2" charset="-122"/>
            </a:endParaRPr>
          </a:p>
        </p:txBody>
      </p:sp>
      <p:cxnSp>
        <p:nvCxnSpPr>
          <p:cNvPr id="42" name="直接连接符 41"/>
          <p:cNvCxnSpPr/>
          <p:nvPr/>
        </p:nvCxnSpPr>
        <p:spPr>
          <a:xfrm>
            <a:off x="5389978" y="4335977"/>
            <a:ext cx="6168836" cy="0"/>
          </a:xfrm>
          <a:prstGeom prst="line">
            <a:avLst/>
          </a:prstGeom>
          <a:ln>
            <a:solidFill>
              <a:schemeClr val="bg1">
                <a:alpha val="57000"/>
              </a:schemeClr>
            </a:solidFill>
          </a:ln>
          <a:effectLst>
            <a:glow rad="50800">
              <a:schemeClr val="bg1">
                <a:alpha val="20000"/>
              </a:schemeClr>
            </a:glow>
          </a:effectLst>
        </p:spPr>
        <p:style>
          <a:lnRef idx="1">
            <a:schemeClr val="accent1"/>
          </a:lnRef>
          <a:fillRef idx="0">
            <a:schemeClr val="accent1"/>
          </a:fillRef>
          <a:effectRef idx="0">
            <a:schemeClr val="accent1"/>
          </a:effectRef>
          <a:fontRef idx="minor">
            <a:schemeClr val="tx1"/>
          </a:fontRef>
        </p:style>
      </p:cxnSp>
      <p:sp>
        <p:nvSpPr>
          <p:cNvPr id="43" name="TextBox 1"/>
          <p:cNvSpPr txBox="1"/>
          <p:nvPr/>
        </p:nvSpPr>
        <p:spPr>
          <a:xfrm>
            <a:off x="5515190" y="3635908"/>
            <a:ext cx="6320840" cy="706668"/>
          </a:xfrm>
          <a:prstGeom prst="rect">
            <a:avLst/>
          </a:prstGeom>
          <a:noFill/>
        </p:spPr>
        <p:txBody>
          <a:bodyPr wrap="square" rtlCol="0">
            <a:spAutoFit/>
          </a:bodyPr>
          <a:lstStyle/>
          <a:p>
            <a:pPr>
              <a:lnSpc>
                <a:spcPct val="150000"/>
              </a:lnSpc>
            </a:pPr>
            <a:r>
              <a:rPr lang="en-US" altLang="zh-CN" sz="1400" dirty="0" smtClean="0">
                <a:solidFill>
                  <a:prstClr val="white"/>
                </a:solidFill>
                <a:latin typeface="方正兰亭纤黑_GBK" panose="02000000000000000000" pitchFamily="2" charset="-122"/>
                <a:ea typeface="方正兰亭纤黑_GBK" panose="02000000000000000000" pitchFamily="2" charset="-122"/>
              </a:rPr>
              <a:t>3</a:t>
            </a:r>
            <a:r>
              <a:rPr lang="zh-CN" altLang="en-US" sz="1400" dirty="0" smtClean="0">
                <a:solidFill>
                  <a:prstClr val="white"/>
                </a:solidFill>
                <a:latin typeface="方正兰亭纤黑_GBK" panose="02000000000000000000" pitchFamily="2" charset="-122"/>
                <a:ea typeface="方正兰亭纤黑_GBK" panose="02000000000000000000" pitchFamily="2" charset="-122"/>
              </a:rPr>
              <a:t>、通过调查，最让人担心的事情排行榜上，忘记关车库门的排名很靠前。使智能车库的市场需求量占比较大</a:t>
            </a:r>
            <a:endParaRPr lang="zh-CN" altLang="en-US" sz="1400" dirty="0">
              <a:solidFill>
                <a:prstClr val="white"/>
              </a:solidFill>
              <a:latin typeface="方正兰亭纤黑_GBK" panose="02000000000000000000" pitchFamily="2" charset="-122"/>
              <a:ea typeface="方正兰亭纤黑_GBK" panose="02000000000000000000" pitchFamily="2" charset="-122"/>
            </a:endParaRPr>
          </a:p>
        </p:txBody>
      </p:sp>
      <p:cxnSp>
        <p:nvCxnSpPr>
          <p:cNvPr id="44" name="直接连接符 43"/>
          <p:cNvCxnSpPr/>
          <p:nvPr/>
        </p:nvCxnSpPr>
        <p:spPr>
          <a:xfrm>
            <a:off x="4771534" y="5629119"/>
            <a:ext cx="6787280" cy="0"/>
          </a:xfrm>
          <a:prstGeom prst="line">
            <a:avLst/>
          </a:prstGeom>
          <a:ln>
            <a:solidFill>
              <a:schemeClr val="bg1">
                <a:alpha val="57000"/>
              </a:schemeClr>
            </a:solidFill>
          </a:ln>
          <a:effectLst>
            <a:glow rad="50800">
              <a:schemeClr val="bg1">
                <a:alpha val="20000"/>
              </a:schemeClr>
            </a:glow>
          </a:effectLst>
        </p:spPr>
        <p:style>
          <a:lnRef idx="1">
            <a:schemeClr val="accent1"/>
          </a:lnRef>
          <a:fillRef idx="0">
            <a:schemeClr val="accent1"/>
          </a:fillRef>
          <a:effectRef idx="0">
            <a:schemeClr val="accent1"/>
          </a:effectRef>
          <a:fontRef idx="minor">
            <a:schemeClr val="tx1"/>
          </a:fontRef>
        </p:style>
      </p:cxnSp>
      <p:sp>
        <p:nvSpPr>
          <p:cNvPr id="45" name="TextBox 1"/>
          <p:cNvSpPr txBox="1"/>
          <p:nvPr/>
        </p:nvSpPr>
        <p:spPr>
          <a:xfrm>
            <a:off x="3547872" y="5214030"/>
            <a:ext cx="6320840" cy="415498"/>
          </a:xfrm>
          <a:prstGeom prst="rect">
            <a:avLst/>
          </a:prstGeom>
          <a:noFill/>
        </p:spPr>
        <p:txBody>
          <a:bodyPr wrap="square" rtlCol="0">
            <a:spAutoFit/>
          </a:bodyPr>
          <a:lstStyle/>
          <a:p>
            <a:pPr algn="ctr">
              <a:lnSpc>
                <a:spcPct val="150000"/>
              </a:lnSpc>
            </a:pPr>
            <a:r>
              <a:rPr lang="en-US" altLang="zh-CN" sz="1400" dirty="0">
                <a:solidFill>
                  <a:prstClr val="white"/>
                </a:solidFill>
                <a:latin typeface="方正兰亭纤黑_GBK" panose="02000000000000000000" pitchFamily="2" charset="-122"/>
                <a:ea typeface="方正兰亭纤黑_GBK" panose="02000000000000000000" pitchFamily="2" charset="-122"/>
              </a:rPr>
              <a:t>4</a:t>
            </a:r>
            <a:r>
              <a:rPr lang="zh-CN" altLang="en-US" sz="1400" dirty="0" smtClean="0">
                <a:solidFill>
                  <a:prstClr val="white"/>
                </a:solidFill>
                <a:latin typeface="方正兰亭纤黑_GBK" panose="02000000000000000000" pitchFamily="2" charset="-122"/>
                <a:ea typeface="方正兰亭纤黑_GBK" panose="02000000000000000000" pitchFamily="2" charset="-122"/>
              </a:rPr>
              <a:t>、智能手机与智能传输的成本越来越低</a:t>
            </a:r>
            <a:endParaRPr lang="zh-CN" altLang="en-US" sz="1400" dirty="0">
              <a:solidFill>
                <a:prstClr val="white"/>
              </a:solidFill>
              <a:latin typeface="方正兰亭纤黑_GBK" panose="02000000000000000000" pitchFamily="2" charset="-122"/>
              <a:ea typeface="方正兰亭纤黑_GBK" panose="02000000000000000000" pitchFamily="2" charset="-122"/>
            </a:endParaRPr>
          </a:p>
        </p:txBody>
      </p:sp>
      <p:sp>
        <p:nvSpPr>
          <p:cNvPr id="52" name="椭圆 51"/>
          <p:cNvSpPr/>
          <p:nvPr/>
        </p:nvSpPr>
        <p:spPr>
          <a:xfrm>
            <a:off x="5297550" y="2937315"/>
            <a:ext cx="217640" cy="217640"/>
          </a:xfrm>
          <a:prstGeom prst="ellipse">
            <a:avLst/>
          </a:prstGeom>
          <a:solidFill>
            <a:schemeClr val="bg1">
              <a:alpha val="54000"/>
            </a:schemeClr>
          </a:solidFill>
          <a:ln>
            <a:solidFill>
              <a:schemeClr val="bg1"/>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5188730" y="4227157"/>
            <a:ext cx="217640" cy="217640"/>
          </a:xfrm>
          <a:prstGeom prst="ellipse">
            <a:avLst/>
          </a:prstGeom>
          <a:solidFill>
            <a:schemeClr val="bg1">
              <a:alpha val="54000"/>
            </a:schemeClr>
          </a:solidFill>
          <a:ln>
            <a:solidFill>
              <a:schemeClr val="bg1"/>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4579692" y="5520299"/>
            <a:ext cx="217640" cy="217640"/>
          </a:xfrm>
          <a:prstGeom prst="ellipse">
            <a:avLst/>
          </a:prstGeom>
          <a:solidFill>
            <a:schemeClr val="bg1">
              <a:alpha val="54000"/>
            </a:schemeClr>
          </a:solidFill>
          <a:ln>
            <a:solidFill>
              <a:schemeClr val="bg1"/>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 name="图片 5"/>
          <p:cNvPicPr>
            <a:picLocks noChangeAspect="1"/>
          </p:cNvPicPr>
          <p:nvPr/>
        </p:nvPicPr>
        <p:blipFill>
          <a:blip r:embed="rId3"/>
          <a:stretch>
            <a:fillRect/>
          </a:stretch>
        </p:blipFill>
        <p:spPr>
          <a:xfrm>
            <a:off x="8398394" y="207343"/>
            <a:ext cx="3109229" cy="640135"/>
          </a:xfrm>
          <a:prstGeom prst="rect">
            <a:avLst/>
          </a:prstGeom>
        </p:spPr>
      </p:pic>
    </p:spTree>
    <p:extLst>
      <p:ext uri="{BB962C8B-B14F-4D97-AF65-F5344CB8AC3E}">
        <p14:creationId xmlns:p14="http://schemas.microsoft.com/office/powerpoint/2010/main" val="4056528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ircle(in)">
                                      <p:cBhvr>
                                        <p:cTn id="7" dur="250"/>
                                        <p:tgtEl>
                                          <p:spTgt spid="25"/>
                                        </p:tgtEl>
                                      </p:cBhvr>
                                    </p:animEffect>
                                  </p:childTnLst>
                                </p:cTn>
                              </p:par>
                            </p:childTnLst>
                          </p:cTn>
                        </p:par>
                        <p:par>
                          <p:cTn id="8" fill="hold">
                            <p:stCondLst>
                              <p:cond delay="250"/>
                            </p:stCondLst>
                            <p:childTnLst>
                              <p:par>
                                <p:cTn id="9" presetID="6"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2000"/>
                                        <p:tgtEl>
                                          <p:spTgt spid="3"/>
                                        </p:tgtEl>
                                      </p:cBhvr>
                                    </p:animEffect>
                                  </p:childTnLst>
                                </p:cTn>
                              </p:par>
                              <p:par>
                                <p:cTn id="12" presetID="53" presetClass="entr" presetSubtype="16"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250" fill="hold"/>
                                        <p:tgtEl>
                                          <p:spTgt spid="7"/>
                                        </p:tgtEl>
                                        <p:attrNameLst>
                                          <p:attrName>ppt_w</p:attrName>
                                        </p:attrNameLst>
                                      </p:cBhvr>
                                      <p:tavLst>
                                        <p:tav tm="0">
                                          <p:val>
                                            <p:fltVal val="0"/>
                                          </p:val>
                                        </p:tav>
                                        <p:tav tm="100000">
                                          <p:val>
                                            <p:strVal val="#ppt_w"/>
                                          </p:val>
                                        </p:tav>
                                      </p:tavLst>
                                    </p:anim>
                                    <p:anim calcmode="lin" valueType="num">
                                      <p:cBhvr>
                                        <p:cTn id="15" dur="250" fill="hold"/>
                                        <p:tgtEl>
                                          <p:spTgt spid="7"/>
                                        </p:tgtEl>
                                        <p:attrNameLst>
                                          <p:attrName>ppt_h</p:attrName>
                                        </p:attrNameLst>
                                      </p:cBhvr>
                                      <p:tavLst>
                                        <p:tav tm="0">
                                          <p:val>
                                            <p:fltVal val="0"/>
                                          </p:val>
                                        </p:tav>
                                        <p:tav tm="100000">
                                          <p:val>
                                            <p:strVal val="#ppt_h"/>
                                          </p:val>
                                        </p:tav>
                                      </p:tavLst>
                                    </p:anim>
                                    <p:animEffect transition="in" filter="fade">
                                      <p:cBhvr>
                                        <p:cTn id="16" dur="25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anim calcmode="lin" valueType="num">
                                      <p:cBhvr>
                                        <p:cTn id="22" dur="2000" fill="hold"/>
                                        <p:tgtEl>
                                          <p:spTgt spid="6"/>
                                        </p:tgtEl>
                                        <p:attrNameLst>
                                          <p:attrName>ppt_w</p:attrName>
                                        </p:attrNameLst>
                                      </p:cBhvr>
                                      <p:tavLst>
                                        <p:tav tm="0" fmla="#ppt_w*sin(2.5*pi*$)">
                                          <p:val>
                                            <p:fltVal val="0"/>
                                          </p:val>
                                        </p:tav>
                                        <p:tav tm="100000">
                                          <p:val>
                                            <p:fltVal val="1"/>
                                          </p:val>
                                        </p:tav>
                                      </p:tavLst>
                                    </p:anim>
                                    <p:anim calcmode="lin" valueType="num">
                                      <p:cBhvr>
                                        <p:cTn id="23" dur="2000" fill="hold"/>
                                        <p:tgtEl>
                                          <p:spTgt spid="6"/>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anim calcmode="lin" valueType="num">
                                      <p:cBhvr>
                                        <p:cTn id="28" dur="250" fill="hold"/>
                                        <p:tgtEl>
                                          <p:spTgt spid="36"/>
                                        </p:tgtEl>
                                        <p:attrNameLst>
                                          <p:attrName>ppt_x</p:attrName>
                                        </p:attrNameLst>
                                      </p:cBhvr>
                                      <p:tavLst>
                                        <p:tav tm="0">
                                          <p:val>
                                            <p:strVal val="#ppt_x"/>
                                          </p:val>
                                        </p:tav>
                                        <p:tav tm="100000">
                                          <p:val>
                                            <p:strVal val="#ppt_x"/>
                                          </p:val>
                                        </p:tav>
                                      </p:tavLst>
                                    </p:anim>
                                    <p:anim calcmode="lin" valueType="num">
                                      <p:cBhvr>
                                        <p:cTn id="29" dur="250" fill="hold"/>
                                        <p:tgtEl>
                                          <p:spTgt spid="36"/>
                                        </p:tgtEl>
                                        <p:attrNameLst>
                                          <p:attrName>ppt_y</p:attrName>
                                        </p:attrNameLst>
                                      </p:cBhvr>
                                      <p:tavLst>
                                        <p:tav tm="0">
                                          <p:val>
                                            <p:strVal val="#ppt_y+.1"/>
                                          </p:val>
                                        </p:tav>
                                        <p:tav tm="100000">
                                          <p:val>
                                            <p:strVal val="#ppt_y"/>
                                          </p:val>
                                        </p:tav>
                                      </p:tavLst>
                                    </p:anim>
                                  </p:childTnLst>
                                </p:cTn>
                              </p:par>
                            </p:childTnLst>
                          </p:cTn>
                        </p:par>
                        <p:par>
                          <p:cTn id="30" fill="hold">
                            <p:stCondLst>
                              <p:cond delay="2250"/>
                            </p:stCondLst>
                            <p:childTnLst>
                              <p:par>
                                <p:cTn id="31" presetID="42" presetClass="entr" presetSubtype="0"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250"/>
                                        <p:tgtEl>
                                          <p:spTgt spid="40"/>
                                        </p:tgtEl>
                                      </p:cBhvr>
                                    </p:animEffect>
                                    <p:anim calcmode="lin" valueType="num">
                                      <p:cBhvr>
                                        <p:cTn id="34" dur="250" fill="hold"/>
                                        <p:tgtEl>
                                          <p:spTgt spid="40"/>
                                        </p:tgtEl>
                                        <p:attrNameLst>
                                          <p:attrName>ppt_x</p:attrName>
                                        </p:attrNameLst>
                                      </p:cBhvr>
                                      <p:tavLst>
                                        <p:tav tm="0">
                                          <p:val>
                                            <p:strVal val="#ppt_x"/>
                                          </p:val>
                                        </p:tav>
                                        <p:tav tm="100000">
                                          <p:val>
                                            <p:strVal val="#ppt_x"/>
                                          </p:val>
                                        </p:tav>
                                      </p:tavLst>
                                    </p:anim>
                                    <p:anim calcmode="lin" valueType="num">
                                      <p:cBhvr>
                                        <p:cTn id="35" dur="250" fill="hold"/>
                                        <p:tgtEl>
                                          <p:spTgt spid="40"/>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42"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250"/>
                                        <p:tgtEl>
                                          <p:spTgt spid="42"/>
                                        </p:tgtEl>
                                      </p:cBhvr>
                                    </p:animEffect>
                                    <p:anim calcmode="lin" valueType="num">
                                      <p:cBhvr>
                                        <p:cTn id="40" dur="250" fill="hold"/>
                                        <p:tgtEl>
                                          <p:spTgt spid="42"/>
                                        </p:tgtEl>
                                        <p:attrNameLst>
                                          <p:attrName>ppt_x</p:attrName>
                                        </p:attrNameLst>
                                      </p:cBhvr>
                                      <p:tavLst>
                                        <p:tav tm="0">
                                          <p:val>
                                            <p:strVal val="#ppt_x"/>
                                          </p:val>
                                        </p:tav>
                                        <p:tav tm="100000">
                                          <p:val>
                                            <p:strVal val="#ppt_x"/>
                                          </p:val>
                                        </p:tav>
                                      </p:tavLst>
                                    </p:anim>
                                    <p:anim calcmode="lin" valueType="num">
                                      <p:cBhvr>
                                        <p:cTn id="41" dur="250" fill="hold"/>
                                        <p:tgtEl>
                                          <p:spTgt spid="42"/>
                                        </p:tgtEl>
                                        <p:attrNameLst>
                                          <p:attrName>ppt_y</p:attrName>
                                        </p:attrNameLst>
                                      </p:cBhvr>
                                      <p:tavLst>
                                        <p:tav tm="0">
                                          <p:val>
                                            <p:strVal val="#ppt_y+.1"/>
                                          </p:val>
                                        </p:tav>
                                        <p:tav tm="100000">
                                          <p:val>
                                            <p:strVal val="#ppt_y"/>
                                          </p:val>
                                        </p:tav>
                                      </p:tavLst>
                                    </p:anim>
                                  </p:childTnLst>
                                </p:cTn>
                              </p:par>
                            </p:childTnLst>
                          </p:cTn>
                        </p:par>
                        <p:par>
                          <p:cTn id="42" fill="hold">
                            <p:stCondLst>
                              <p:cond delay="2750"/>
                            </p:stCondLst>
                            <p:childTnLst>
                              <p:par>
                                <p:cTn id="43" presetID="42" presetClass="entr" presetSubtype="0"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250"/>
                                        <p:tgtEl>
                                          <p:spTgt spid="44"/>
                                        </p:tgtEl>
                                      </p:cBhvr>
                                    </p:animEffect>
                                    <p:anim calcmode="lin" valueType="num">
                                      <p:cBhvr>
                                        <p:cTn id="46" dur="250" fill="hold"/>
                                        <p:tgtEl>
                                          <p:spTgt spid="44"/>
                                        </p:tgtEl>
                                        <p:attrNameLst>
                                          <p:attrName>ppt_x</p:attrName>
                                        </p:attrNameLst>
                                      </p:cBhvr>
                                      <p:tavLst>
                                        <p:tav tm="0">
                                          <p:val>
                                            <p:strVal val="#ppt_x"/>
                                          </p:val>
                                        </p:tav>
                                        <p:tav tm="100000">
                                          <p:val>
                                            <p:strVal val="#ppt_x"/>
                                          </p:val>
                                        </p:tav>
                                      </p:tavLst>
                                    </p:anim>
                                    <p:anim calcmode="lin" valueType="num">
                                      <p:cBhvr>
                                        <p:cTn id="47" dur="250" fill="hold"/>
                                        <p:tgtEl>
                                          <p:spTgt spid="44"/>
                                        </p:tgtEl>
                                        <p:attrNameLst>
                                          <p:attrName>ppt_y</p:attrName>
                                        </p:attrNameLst>
                                      </p:cBhvr>
                                      <p:tavLst>
                                        <p:tav tm="0">
                                          <p:val>
                                            <p:strVal val="#ppt_y+.1"/>
                                          </p:val>
                                        </p:tav>
                                        <p:tav tm="100000">
                                          <p:val>
                                            <p:strVal val="#ppt_y"/>
                                          </p:val>
                                        </p:tav>
                                      </p:tavLst>
                                    </p:anim>
                                  </p:childTnLst>
                                </p:cTn>
                              </p:par>
                            </p:childTnLst>
                          </p:cTn>
                        </p:par>
                        <p:par>
                          <p:cTn id="48" fill="hold">
                            <p:stCondLst>
                              <p:cond delay="3000"/>
                            </p:stCondLst>
                            <p:childTnLst>
                              <p:par>
                                <p:cTn id="49" presetID="2" presetClass="entr" presetSubtype="4"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250" fill="hold"/>
                                        <p:tgtEl>
                                          <p:spTgt spid="23"/>
                                        </p:tgtEl>
                                        <p:attrNameLst>
                                          <p:attrName>ppt_x</p:attrName>
                                        </p:attrNameLst>
                                      </p:cBhvr>
                                      <p:tavLst>
                                        <p:tav tm="0">
                                          <p:val>
                                            <p:strVal val="#ppt_x"/>
                                          </p:val>
                                        </p:tav>
                                        <p:tav tm="100000">
                                          <p:val>
                                            <p:strVal val="#ppt_x"/>
                                          </p:val>
                                        </p:tav>
                                      </p:tavLst>
                                    </p:anim>
                                    <p:anim calcmode="lin" valueType="num">
                                      <p:cBhvr additive="base">
                                        <p:cTn id="52" dur="25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250" fill="hold"/>
                                        <p:tgtEl>
                                          <p:spTgt spid="52"/>
                                        </p:tgtEl>
                                        <p:attrNameLst>
                                          <p:attrName>ppt_x</p:attrName>
                                        </p:attrNameLst>
                                      </p:cBhvr>
                                      <p:tavLst>
                                        <p:tav tm="0">
                                          <p:val>
                                            <p:strVal val="#ppt_x"/>
                                          </p:val>
                                        </p:tav>
                                        <p:tav tm="100000">
                                          <p:val>
                                            <p:strVal val="#ppt_x"/>
                                          </p:val>
                                        </p:tav>
                                      </p:tavLst>
                                    </p:anim>
                                    <p:anim calcmode="lin" valueType="num">
                                      <p:cBhvr additive="base">
                                        <p:cTn id="56" dur="25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250" fill="hold"/>
                                        <p:tgtEl>
                                          <p:spTgt spid="53"/>
                                        </p:tgtEl>
                                        <p:attrNameLst>
                                          <p:attrName>ppt_x</p:attrName>
                                        </p:attrNameLst>
                                      </p:cBhvr>
                                      <p:tavLst>
                                        <p:tav tm="0">
                                          <p:val>
                                            <p:strVal val="#ppt_x"/>
                                          </p:val>
                                        </p:tav>
                                        <p:tav tm="100000">
                                          <p:val>
                                            <p:strVal val="#ppt_x"/>
                                          </p:val>
                                        </p:tav>
                                      </p:tavLst>
                                    </p:anim>
                                    <p:anim calcmode="lin" valueType="num">
                                      <p:cBhvr additive="base">
                                        <p:cTn id="60" dur="25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500" fill="hold"/>
                                        <p:tgtEl>
                                          <p:spTgt spid="54"/>
                                        </p:tgtEl>
                                        <p:attrNameLst>
                                          <p:attrName>ppt_x</p:attrName>
                                        </p:attrNameLst>
                                      </p:cBhvr>
                                      <p:tavLst>
                                        <p:tav tm="0">
                                          <p:val>
                                            <p:strVal val="#ppt_x"/>
                                          </p:val>
                                        </p:tav>
                                        <p:tav tm="100000">
                                          <p:val>
                                            <p:strVal val="#ppt_x"/>
                                          </p:val>
                                        </p:tav>
                                      </p:tavLst>
                                    </p:anim>
                                    <p:anim calcmode="lin" valueType="num">
                                      <p:cBhvr additive="base">
                                        <p:cTn id="6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39" grpId="0"/>
      <p:bldP spid="41" grpId="0"/>
      <p:bldP spid="43" grpId="0"/>
      <p:bldP spid="45" grpId="0"/>
      <p:bldP spid="52" grpId="0" animBg="1"/>
      <p:bldP spid="53" grpId="0" animBg="1"/>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直接连接符 5"/>
          <p:cNvCxnSpPr/>
          <p:nvPr/>
        </p:nvCxnSpPr>
        <p:spPr>
          <a:xfrm flipV="1">
            <a:off x="0" y="1596572"/>
            <a:ext cx="12192000" cy="2177143"/>
          </a:xfrm>
          <a:prstGeom prst="line">
            <a:avLst/>
          </a:prstGeom>
          <a:ln>
            <a:solidFill>
              <a:schemeClr val="bg1">
                <a:alpha val="20000"/>
              </a:schemeClr>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0" y="1901372"/>
            <a:ext cx="12192000" cy="2177143"/>
          </a:xfrm>
          <a:prstGeom prst="line">
            <a:avLst/>
          </a:prstGeom>
          <a:ln>
            <a:solidFill>
              <a:schemeClr val="bg1"/>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0" y="2206172"/>
            <a:ext cx="12192000" cy="2177143"/>
          </a:xfrm>
          <a:prstGeom prst="line">
            <a:avLst/>
          </a:prstGeom>
          <a:ln>
            <a:solidFill>
              <a:schemeClr val="bg1">
                <a:alpha val="20000"/>
              </a:schemeClr>
            </a:solidFill>
          </a:ln>
          <a:effectLst>
            <a:glow rad="50800">
              <a:srgbClr val="9E255A">
                <a:alpha val="20000"/>
              </a:srgbClr>
            </a:glow>
          </a:effectLst>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4485503" y="1795461"/>
            <a:ext cx="3267075" cy="3267075"/>
          </a:xfrm>
          <a:prstGeom prst="ellipse">
            <a:avLst/>
          </a:prstGeom>
          <a:solidFill>
            <a:schemeClr val="bg1"/>
          </a:solidFill>
          <a:ln>
            <a:noFill/>
          </a:ln>
          <a:effectLst>
            <a:glow rad="355600">
              <a:schemeClr val="bg1">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4338040" y="1671041"/>
            <a:ext cx="3515917" cy="3515917"/>
          </a:xfrm>
          <a:prstGeom prst="ellipse">
            <a:avLst/>
          </a:prstGeom>
          <a:no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椭圆 13"/>
          <p:cNvSpPr/>
          <p:nvPr/>
        </p:nvSpPr>
        <p:spPr>
          <a:xfrm>
            <a:off x="2540196" y="3251921"/>
            <a:ext cx="674194" cy="674194"/>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椭圆 15"/>
          <p:cNvSpPr/>
          <p:nvPr/>
        </p:nvSpPr>
        <p:spPr>
          <a:xfrm>
            <a:off x="8578358" y="1901372"/>
            <a:ext cx="1064719" cy="1064719"/>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1461864" y="3149639"/>
            <a:ext cx="1209824" cy="1209824"/>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8130119" y="2217261"/>
            <a:ext cx="633265" cy="633265"/>
          </a:xfrm>
          <a:prstGeom prst="ellipse">
            <a:avLst/>
          </a:prstGeom>
          <a:solidFill>
            <a:schemeClr val="bg1">
              <a:alpha val="37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10777096" y="1213068"/>
            <a:ext cx="1705261" cy="1705261"/>
          </a:xfrm>
          <a:prstGeom prst="ellipse">
            <a:avLst/>
          </a:prstGeom>
          <a:solidFill>
            <a:schemeClr val="bg1">
              <a:alpha val="1000"/>
            </a:schemeClr>
          </a:solid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椭圆 20"/>
          <p:cNvSpPr/>
          <p:nvPr/>
        </p:nvSpPr>
        <p:spPr>
          <a:xfrm>
            <a:off x="-755081" y="3251921"/>
            <a:ext cx="1705261" cy="1705261"/>
          </a:xfrm>
          <a:prstGeom prst="ellipse">
            <a:avLst/>
          </a:prstGeom>
          <a:solidFill>
            <a:schemeClr val="bg1">
              <a:alpha val="3000"/>
            </a:schemeClr>
          </a:solidFill>
          <a:ln>
            <a:solidFill>
              <a:schemeClr val="bg1">
                <a:alpha val="10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21"/>
          <p:cNvSpPr txBox="1"/>
          <p:nvPr/>
        </p:nvSpPr>
        <p:spPr>
          <a:xfrm>
            <a:off x="5687073" y="2265579"/>
            <a:ext cx="817853" cy="1323439"/>
          </a:xfrm>
          <a:prstGeom prst="rect">
            <a:avLst/>
          </a:prstGeom>
          <a:noFill/>
        </p:spPr>
        <p:txBody>
          <a:bodyPr wrap="none" rtlCol="0">
            <a:spAutoFit/>
          </a:bodyPr>
          <a:lstStyle/>
          <a:p>
            <a:r>
              <a:rPr lang="en-US" altLang="zh-CN" sz="8000" dirty="0" smtClean="0">
                <a:solidFill>
                  <a:prstClr val="black"/>
                </a:solidFill>
                <a:latin typeface="方正兰亭超细黑简体" panose="02000000000000000000" pitchFamily="2" charset="-122"/>
                <a:ea typeface="方正兰亭超细黑简体" panose="02000000000000000000" pitchFamily="2" charset="-122"/>
              </a:rPr>
              <a:t>2</a:t>
            </a:r>
            <a:endParaRPr lang="zh-CN" altLang="en-US" sz="8000" dirty="0">
              <a:solidFill>
                <a:prstClr val="black"/>
              </a:solidFill>
              <a:latin typeface="方正兰亭超细黑简体" panose="02000000000000000000" pitchFamily="2" charset="-122"/>
              <a:ea typeface="方正兰亭超细黑简体" panose="02000000000000000000" pitchFamily="2" charset="-122"/>
            </a:endParaRPr>
          </a:p>
        </p:txBody>
      </p:sp>
      <p:sp>
        <p:nvSpPr>
          <p:cNvPr id="24" name="文本框 23"/>
          <p:cNvSpPr txBox="1"/>
          <p:nvPr/>
        </p:nvSpPr>
        <p:spPr>
          <a:xfrm>
            <a:off x="4987961" y="3861583"/>
            <a:ext cx="2262158" cy="369332"/>
          </a:xfrm>
          <a:prstGeom prst="rect">
            <a:avLst/>
          </a:prstGeom>
          <a:noFill/>
        </p:spPr>
        <p:txBody>
          <a:bodyPr wrap="none" rtlCol="0">
            <a:spAutoFit/>
          </a:bodyPr>
          <a:lstStyle/>
          <a:p>
            <a:r>
              <a:rPr lang="zh-CN" altLang="en-US" dirty="0">
                <a:solidFill>
                  <a:prstClr val="black"/>
                </a:solidFill>
                <a:latin typeface="方正兰亭超细黑简体" panose="02000000000000000000" pitchFamily="2" charset="-122"/>
                <a:ea typeface="方正兰亭超细黑简体" panose="02000000000000000000" pitchFamily="2" charset="-122"/>
              </a:rPr>
              <a:t>产品设计原理与方法</a:t>
            </a:r>
          </a:p>
        </p:txBody>
      </p:sp>
    </p:spTree>
    <p:extLst>
      <p:ext uri="{BB962C8B-B14F-4D97-AF65-F5344CB8AC3E}">
        <p14:creationId xmlns:p14="http://schemas.microsoft.com/office/powerpoint/2010/main" val="172590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ppt_w</p:attrName>
                                        </p:attrNameLst>
                                      </p:cBhvr>
                                      <p:tavLst>
                                        <p:tav tm="0" fmla="#ppt_w*sin(2.5*pi*$)">
                                          <p:val>
                                            <p:fltVal val="0"/>
                                          </p:val>
                                        </p:tav>
                                        <p:tav tm="100000">
                                          <p:val>
                                            <p:fltVal val="1"/>
                                          </p:val>
                                        </p:tav>
                                      </p:tavLst>
                                    </p:anim>
                                    <p:anim calcmode="lin" valueType="num">
                                      <p:cBhvr>
                                        <p:cTn id="9" dur="25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ppt_w</p:attrName>
                                        </p:attrNameLst>
                                      </p:cBhvr>
                                      <p:tavLst>
                                        <p:tav tm="0" fmla="#ppt_w*sin(2.5*pi*$)">
                                          <p:val>
                                            <p:fltVal val="0"/>
                                          </p:val>
                                        </p:tav>
                                        <p:tav tm="100000">
                                          <p:val>
                                            <p:fltVal val="1"/>
                                          </p:val>
                                        </p:tav>
                                      </p:tavLst>
                                    </p:anim>
                                    <p:anim calcmode="lin" valueType="num">
                                      <p:cBhvr>
                                        <p:cTn id="14" dur="250" fill="hold"/>
                                        <p:tgtEl>
                                          <p:spTgt spid="8"/>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ppt_w</p:attrName>
                                        </p:attrNameLst>
                                      </p:cBhvr>
                                      <p:tavLst>
                                        <p:tav tm="0" fmla="#ppt_w*sin(2.5*pi*$)">
                                          <p:val>
                                            <p:fltVal val="0"/>
                                          </p:val>
                                        </p:tav>
                                        <p:tav tm="100000">
                                          <p:val>
                                            <p:fltVal val="1"/>
                                          </p:val>
                                        </p:tav>
                                      </p:tavLst>
                                    </p:anim>
                                    <p:anim calcmode="lin" valueType="num">
                                      <p:cBhvr>
                                        <p:cTn id="19" dur="250" fill="hold"/>
                                        <p:tgtEl>
                                          <p:spTgt spid="9"/>
                                        </p:tgtEl>
                                        <p:attrNameLst>
                                          <p:attrName>ppt_h</p:attrName>
                                        </p:attrNameLst>
                                      </p:cBhvr>
                                      <p:tavLst>
                                        <p:tav tm="0">
                                          <p:val>
                                            <p:strVal val="#ppt_h"/>
                                          </p:val>
                                        </p:tav>
                                        <p:tav tm="100000">
                                          <p:val>
                                            <p:strVal val="#ppt_h"/>
                                          </p:val>
                                        </p:tav>
                                      </p:tavLst>
                                    </p:anim>
                                  </p:childTnLst>
                                </p:cTn>
                              </p:par>
                            </p:childTnLst>
                          </p:cTn>
                        </p:par>
                        <p:par>
                          <p:cTn id="20" fill="hold">
                            <p:stCondLst>
                              <p:cond delay="250"/>
                            </p:stCondLst>
                            <p:childTnLst>
                              <p:par>
                                <p:cTn id="21" presetID="6" presetClass="entr" presetSubtype="16"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circle(in)">
                                      <p:cBhvr>
                                        <p:cTn id="23" dur="250"/>
                                        <p:tgtEl>
                                          <p:spTgt spid="21"/>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circle(in)">
                                      <p:cBhvr>
                                        <p:cTn id="26" dur="250"/>
                                        <p:tgtEl>
                                          <p:spTgt spid="17"/>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ircle(in)">
                                      <p:cBhvr>
                                        <p:cTn id="29" dur="250"/>
                                        <p:tgtEl>
                                          <p:spTgt spid="20"/>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circle(in)">
                                      <p:cBhvr>
                                        <p:cTn id="32" dur="250"/>
                                        <p:tgtEl>
                                          <p:spTgt spid="16"/>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circle(in)">
                                      <p:cBhvr>
                                        <p:cTn id="35" dur="250"/>
                                        <p:tgtEl>
                                          <p:spTgt spid="14"/>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in)">
                                      <p:cBhvr>
                                        <p:cTn id="38" dur="250"/>
                                        <p:tgtEl>
                                          <p:spTgt spid="18"/>
                                        </p:tgtEl>
                                      </p:cBhvr>
                                    </p:animEffect>
                                  </p:childTnLst>
                                </p:cTn>
                              </p:par>
                            </p:childTnLst>
                          </p:cTn>
                        </p:par>
                        <p:par>
                          <p:cTn id="39" fill="hold">
                            <p:stCondLst>
                              <p:cond delay="500"/>
                            </p:stCondLst>
                            <p:childTnLst>
                              <p:par>
                                <p:cTn id="40" presetID="45"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ppt_w</p:attrName>
                                        </p:attrNameLst>
                                      </p:cBhvr>
                                      <p:tavLst>
                                        <p:tav tm="0" fmla="#ppt_w*sin(2.5*pi*$)">
                                          <p:val>
                                            <p:fltVal val="0"/>
                                          </p:val>
                                        </p:tav>
                                        <p:tav tm="100000">
                                          <p:val>
                                            <p:fltVal val="1"/>
                                          </p:val>
                                        </p:tav>
                                      </p:tavLst>
                                    </p:anim>
                                    <p:anim calcmode="lin" valueType="num">
                                      <p:cBhvr>
                                        <p:cTn id="44" dur="500" fill="hold"/>
                                        <p:tgtEl>
                                          <p:spTgt spid="11"/>
                                        </p:tgtEl>
                                        <p:attrNameLst>
                                          <p:attrName>ppt_h</p:attrName>
                                        </p:attrNameLst>
                                      </p:cBhvr>
                                      <p:tavLst>
                                        <p:tav tm="0">
                                          <p:val>
                                            <p:strVal val="#ppt_h"/>
                                          </p:val>
                                        </p:tav>
                                        <p:tav tm="100000">
                                          <p:val>
                                            <p:strVal val="#ppt_h"/>
                                          </p:val>
                                        </p:tav>
                                      </p:tavLst>
                                    </p:anim>
                                  </p:childTnLst>
                                </p:cTn>
                              </p:par>
                              <p:par>
                                <p:cTn id="45" presetID="6"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circle(in)">
                                      <p:cBhvr>
                                        <p:cTn id="47" dur="500"/>
                                        <p:tgtEl>
                                          <p:spTgt spid="10"/>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6" grpId="0" animBg="1"/>
      <p:bldP spid="17" grpId="0" animBg="1"/>
      <p:bldP spid="18" grpId="0" animBg="1"/>
      <p:bldP spid="20" grpId="0" animBg="1"/>
      <p:bldP spid="21" grpId="0" animBg="1"/>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圆角矩形 28"/>
          <p:cNvSpPr/>
          <p:nvPr/>
        </p:nvSpPr>
        <p:spPr>
          <a:xfrm>
            <a:off x="-94269" y="3148647"/>
            <a:ext cx="12369014" cy="2594735"/>
          </a:xfrm>
          <a:prstGeom prst="roundRect">
            <a:avLst>
              <a:gd name="adj" fmla="val 0"/>
            </a:avLst>
          </a:prstGeom>
          <a:solidFill>
            <a:srgbClr val="760D46">
              <a:alpha val="36000"/>
            </a:srgbClr>
          </a:solidFill>
          <a:ln w="28575">
            <a:solidFill>
              <a:schemeClr val="bg1">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 name="组合 2"/>
          <p:cNvGrpSpPr/>
          <p:nvPr/>
        </p:nvGrpSpPr>
        <p:grpSpPr>
          <a:xfrm>
            <a:off x="228205" y="274603"/>
            <a:ext cx="1486295" cy="1486295"/>
            <a:chOff x="4338040" y="1671041"/>
            <a:chExt cx="3515917" cy="3515917"/>
          </a:xfrm>
        </p:grpSpPr>
        <p:sp>
          <p:nvSpPr>
            <p:cNvPr id="10" name="椭圆 9"/>
            <p:cNvSpPr/>
            <p:nvPr/>
          </p:nvSpPr>
          <p:spPr>
            <a:xfrm>
              <a:off x="4462462" y="1795463"/>
              <a:ext cx="3267075" cy="3267075"/>
            </a:xfrm>
            <a:prstGeom prst="ellipse">
              <a:avLst/>
            </a:prstGeom>
            <a:gradFill flip="none" rotWithShape="1">
              <a:gsLst>
                <a:gs pos="0">
                  <a:schemeClr val="accent2">
                    <a:lumMod val="5000"/>
                    <a:lumOff val="95000"/>
                  </a:schemeClr>
                </a:gs>
                <a:gs pos="100000">
                  <a:schemeClr val="accent2">
                    <a:lumMod val="30000"/>
                    <a:lumOff val="70000"/>
                  </a:schemeClr>
                </a:gs>
              </a:gsLst>
              <a:lin ang="5400000" scaled="1"/>
              <a:tileRect/>
            </a:gradFill>
            <a:ln>
              <a:noFill/>
            </a:ln>
            <a:effectLst>
              <a:glow rad="355600">
                <a:schemeClr val="bg1">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760D46"/>
                  </a:solidFill>
                </a:rPr>
                <a:t>2</a:t>
              </a:r>
              <a:endParaRPr lang="zh-CN" altLang="en-US" sz="2400" dirty="0">
                <a:solidFill>
                  <a:srgbClr val="760D46"/>
                </a:solidFill>
              </a:endParaRPr>
            </a:p>
          </p:txBody>
        </p:sp>
        <p:sp>
          <p:nvSpPr>
            <p:cNvPr id="11" name="椭圆 10"/>
            <p:cNvSpPr/>
            <p:nvPr/>
          </p:nvSpPr>
          <p:spPr>
            <a:xfrm>
              <a:off x="4338040" y="1671041"/>
              <a:ext cx="3515917" cy="3515917"/>
            </a:xfrm>
            <a:prstGeom prst="ellipse">
              <a:avLst/>
            </a:prstGeom>
            <a:noFill/>
            <a:ln>
              <a:solidFill>
                <a:schemeClr val="bg1">
                  <a:alpha val="28000"/>
                </a:schemeClr>
              </a:solidFill>
            </a:ln>
            <a:effectLst>
              <a:glow rad="50800">
                <a:schemeClr val="bg1">
                  <a:alpha val="1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grpSp>
      <p:sp>
        <p:nvSpPr>
          <p:cNvPr id="28" name="TextBox 1"/>
          <p:cNvSpPr txBox="1"/>
          <p:nvPr/>
        </p:nvSpPr>
        <p:spPr>
          <a:xfrm>
            <a:off x="679257" y="3476518"/>
            <a:ext cx="10821962" cy="1938992"/>
          </a:xfrm>
          <a:prstGeom prst="rect">
            <a:avLst/>
          </a:prstGeom>
          <a:noFill/>
        </p:spPr>
        <p:txBody>
          <a:bodyPr wrap="square" rtlCol="0">
            <a:spAutoFit/>
          </a:bodyPr>
          <a:lstStyle/>
          <a:p>
            <a:pPr>
              <a:lnSpc>
                <a:spcPct val="150000"/>
              </a:lnSpc>
            </a:pPr>
            <a:r>
              <a:rPr lang="zh-CN" altLang="en-US" sz="1600" dirty="0">
                <a:solidFill>
                  <a:prstClr val="white"/>
                </a:solidFill>
                <a:latin typeface="方正兰亭纤黑_GBK" panose="02000000000000000000" pitchFamily="2" charset="-122"/>
                <a:ea typeface="方正兰亭纤黑_GBK" panose="02000000000000000000" pitchFamily="2" charset="-122"/>
              </a:rPr>
              <a:t>我们的作</a:t>
            </a:r>
            <a:r>
              <a:rPr lang="zh-CN" altLang="en-US" sz="1600" dirty="0" smtClean="0">
                <a:solidFill>
                  <a:prstClr val="white"/>
                </a:solidFill>
                <a:latin typeface="方正兰亭纤黑_GBK" panose="02000000000000000000" pitchFamily="2" charset="-122"/>
                <a:ea typeface="方正兰亭纤黑_GBK" panose="02000000000000000000" pitchFamily="2" charset="-122"/>
              </a:rPr>
              <a:t>品拥有</a:t>
            </a:r>
            <a:r>
              <a:rPr lang="zh-CN" altLang="en-US" sz="1600" dirty="0">
                <a:solidFill>
                  <a:prstClr val="white"/>
                </a:solidFill>
                <a:latin typeface="方正兰亭纤黑_GBK" panose="02000000000000000000" pitchFamily="2" charset="-122"/>
                <a:ea typeface="方正兰亭纤黑_GBK" panose="02000000000000000000" pitchFamily="2" charset="-122"/>
              </a:rPr>
              <a:t>一个</a:t>
            </a:r>
            <a:r>
              <a:rPr lang="en-US" altLang="zh-CN" sz="1600" dirty="0" err="1">
                <a:solidFill>
                  <a:prstClr val="white"/>
                </a:solidFill>
                <a:latin typeface="方正兰亭纤黑_GBK" panose="02000000000000000000" pitchFamily="2" charset="-122"/>
                <a:ea typeface="方正兰亭纤黑_GBK" panose="02000000000000000000" pitchFamily="2" charset="-122"/>
              </a:rPr>
              <a:t>wifi</a:t>
            </a:r>
            <a:r>
              <a:rPr lang="zh-CN" altLang="en-US" sz="1600" dirty="0">
                <a:solidFill>
                  <a:prstClr val="white"/>
                </a:solidFill>
                <a:latin typeface="方正兰亭纤黑_GBK" panose="02000000000000000000" pitchFamily="2" charset="-122"/>
                <a:ea typeface="方正兰亭纤黑_GBK" panose="02000000000000000000" pitchFamily="2" charset="-122"/>
              </a:rPr>
              <a:t>接口</a:t>
            </a:r>
            <a:r>
              <a:rPr lang="zh-CN" altLang="en-US" sz="1600" dirty="0" smtClean="0">
                <a:solidFill>
                  <a:prstClr val="white"/>
                </a:solidFill>
                <a:latin typeface="方正兰亭纤黑_GBK" panose="02000000000000000000" pitchFamily="2" charset="-122"/>
                <a:ea typeface="方正兰亭纤黑_GBK" panose="02000000000000000000" pitchFamily="2" charset="-122"/>
              </a:rPr>
              <a:t>，使用</a:t>
            </a:r>
            <a:r>
              <a:rPr lang="zh-CN" altLang="en-US" sz="1600" dirty="0">
                <a:solidFill>
                  <a:prstClr val="white"/>
                </a:solidFill>
                <a:latin typeface="方正兰亭纤黑_GBK" panose="02000000000000000000" pitchFamily="2" charset="-122"/>
                <a:ea typeface="方正兰亭纤黑_GBK" panose="02000000000000000000" pitchFamily="2" charset="-122"/>
              </a:rPr>
              <a:t>手机配置单片机上的</a:t>
            </a:r>
            <a:r>
              <a:rPr lang="en-US" altLang="zh-CN" sz="1600" dirty="0" err="1">
                <a:solidFill>
                  <a:prstClr val="white"/>
                </a:solidFill>
                <a:latin typeface="方正兰亭纤黑_GBK" panose="02000000000000000000" pitchFamily="2" charset="-122"/>
                <a:ea typeface="方正兰亭纤黑_GBK" panose="02000000000000000000" pitchFamily="2" charset="-122"/>
              </a:rPr>
              <a:t>wifi</a:t>
            </a:r>
            <a:r>
              <a:rPr lang="zh-CN" altLang="en-US" sz="1600" dirty="0">
                <a:solidFill>
                  <a:prstClr val="white"/>
                </a:solidFill>
                <a:latin typeface="方正兰亭纤黑_GBK" panose="02000000000000000000" pitchFamily="2" charset="-122"/>
                <a:ea typeface="方正兰亭纤黑_GBK" panose="02000000000000000000" pitchFamily="2" charset="-122"/>
              </a:rPr>
              <a:t>模块配置上网</a:t>
            </a:r>
            <a:r>
              <a:rPr lang="zh-CN" altLang="en-US" sz="1600" dirty="0" smtClean="0">
                <a:solidFill>
                  <a:prstClr val="white"/>
                </a:solidFill>
                <a:latin typeface="方正兰亭纤黑_GBK" panose="02000000000000000000" pitchFamily="2" charset="-122"/>
                <a:ea typeface="方正兰亭纤黑_GBK" panose="02000000000000000000" pitchFamily="2" charset="-122"/>
              </a:rPr>
              <a:t>，单</a:t>
            </a:r>
            <a:r>
              <a:rPr lang="zh-CN" altLang="en-US" sz="1600" dirty="0">
                <a:solidFill>
                  <a:prstClr val="white"/>
                </a:solidFill>
                <a:latin typeface="方正兰亭纤黑_GBK" panose="02000000000000000000" pitchFamily="2" charset="-122"/>
                <a:ea typeface="方正兰亭纤黑_GBK" panose="02000000000000000000" pitchFamily="2" charset="-122"/>
              </a:rPr>
              <a:t>片机能够上网之后就能通过路由器跟手机通讯</a:t>
            </a:r>
            <a:r>
              <a:rPr lang="zh-CN" altLang="en-US" sz="1600" dirty="0" smtClean="0">
                <a:solidFill>
                  <a:prstClr val="white"/>
                </a:solidFill>
                <a:latin typeface="方正兰亭纤黑_GBK" panose="02000000000000000000" pitchFamily="2" charset="-122"/>
                <a:ea typeface="方正兰亭纤黑_GBK" panose="02000000000000000000" pitchFamily="2" charset="-122"/>
              </a:rPr>
              <a:t>，达</a:t>
            </a:r>
            <a:r>
              <a:rPr lang="zh-CN" altLang="en-US" sz="1600" dirty="0">
                <a:solidFill>
                  <a:prstClr val="white"/>
                </a:solidFill>
                <a:latin typeface="方正兰亭纤黑_GBK" panose="02000000000000000000" pitchFamily="2" charset="-122"/>
                <a:ea typeface="方正兰亭纤黑_GBK" panose="02000000000000000000" pitchFamily="2" charset="-122"/>
              </a:rPr>
              <a:t>到手机控制单片机上的模块，可以获取单片机上的电机的信息，控制单片机上的电机运转。当然，也可以在单片机上接其他模块，比如蜂鸣器，若有人进去车库可以让蜂鸣器响，以此达到模仿报警的效果。还有单片机上还有一个温湿度传感器，借此可以检测工作室的温室度，由此可以更好的使其工作。当然，本作品还有很多其他的拓展功能</a:t>
            </a:r>
            <a:r>
              <a:rPr lang="zh-CN" altLang="en-US" sz="1600" dirty="0" smtClean="0">
                <a:solidFill>
                  <a:prstClr val="white"/>
                </a:solidFill>
                <a:latin typeface="方正兰亭纤黑_GBK" panose="02000000000000000000" pitchFamily="2" charset="-122"/>
                <a:ea typeface="方正兰亭纤黑_GBK" panose="02000000000000000000" pitchFamily="2" charset="-122"/>
              </a:rPr>
              <a:t>。</a:t>
            </a:r>
            <a:endParaRPr lang="en-US" altLang="zh-CN" sz="1600" dirty="0" smtClean="0">
              <a:solidFill>
                <a:prstClr val="white"/>
              </a:solidFill>
              <a:latin typeface="方正兰亭纤黑_GBK" panose="02000000000000000000" pitchFamily="2" charset="-122"/>
              <a:ea typeface="方正兰亭纤黑_GBK" panose="02000000000000000000" pitchFamily="2" charset="-122"/>
            </a:endParaRPr>
          </a:p>
          <a:p>
            <a:pPr>
              <a:lnSpc>
                <a:spcPct val="150000"/>
              </a:lnSpc>
            </a:pPr>
            <a:r>
              <a:rPr lang="zh-CN" altLang="en-US" sz="1600" dirty="0">
                <a:solidFill>
                  <a:prstClr val="white"/>
                </a:solidFill>
                <a:latin typeface="方正兰亭纤黑_GBK" panose="02000000000000000000" pitchFamily="2" charset="-122"/>
                <a:ea typeface="方正兰亭纤黑_GBK" panose="02000000000000000000" pitchFamily="2" charset="-122"/>
              </a:rPr>
              <a:t>我们将</a:t>
            </a:r>
            <a:r>
              <a:rPr lang="zh-CN" altLang="en-US" sz="1600" dirty="0" smtClean="0">
                <a:solidFill>
                  <a:prstClr val="white"/>
                </a:solidFill>
                <a:latin typeface="方正兰亭纤黑_GBK" panose="02000000000000000000" pitchFamily="2" charset="-122"/>
                <a:ea typeface="方正兰亭纤黑_GBK" panose="02000000000000000000" pitchFamily="2" charset="-122"/>
              </a:rPr>
              <a:t>会增加智能视频传</a:t>
            </a:r>
            <a:r>
              <a:rPr lang="zh-CN" altLang="en-US" sz="1600" dirty="0">
                <a:solidFill>
                  <a:prstClr val="white"/>
                </a:solidFill>
                <a:latin typeface="方正兰亭纤黑_GBK" panose="02000000000000000000" pitchFamily="2" charset="-122"/>
                <a:ea typeface="方正兰亭纤黑_GBK" panose="02000000000000000000" pitchFamily="2" charset="-122"/>
              </a:rPr>
              <a:t>输和距离传感</a:t>
            </a:r>
            <a:r>
              <a:rPr lang="zh-CN" altLang="en-US" sz="1600" dirty="0" smtClean="0">
                <a:solidFill>
                  <a:prstClr val="white"/>
                </a:solidFill>
                <a:latin typeface="方正兰亭纤黑_GBK" panose="02000000000000000000" pitchFamily="2" charset="-122"/>
                <a:ea typeface="方正兰亭纤黑_GBK" panose="02000000000000000000" pitchFamily="2" charset="-122"/>
              </a:rPr>
              <a:t>器，使用户可以及时查看和感知车库门前道路情况，谨防有人占据车库门前停车。</a:t>
            </a:r>
            <a:endParaRPr lang="zh-CN" altLang="en-US" sz="1600" dirty="0">
              <a:solidFill>
                <a:prstClr val="white"/>
              </a:solidFill>
              <a:latin typeface="方正兰亭纤黑_GBK" panose="02000000000000000000" pitchFamily="2" charset="-122"/>
              <a:ea typeface="方正兰亭纤黑_GBK" panose="02000000000000000000" pitchFamily="2" charset="-122"/>
            </a:endParaRPr>
          </a:p>
        </p:txBody>
      </p:sp>
      <p:sp>
        <p:nvSpPr>
          <p:cNvPr id="4" name="文本框 3"/>
          <p:cNvSpPr txBox="1"/>
          <p:nvPr/>
        </p:nvSpPr>
        <p:spPr>
          <a:xfrm>
            <a:off x="1962150" y="622760"/>
            <a:ext cx="5610225" cy="923330"/>
          </a:xfrm>
          <a:prstGeom prst="rect">
            <a:avLst/>
          </a:prstGeom>
          <a:noFill/>
        </p:spPr>
        <p:txBody>
          <a:bodyPr wrap="square" rtlCol="0">
            <a:spAutoFit/>
          </a:bodyPr>
          <a:lstStyle/>
          <a:p>
            <a:r>
              <a:rPr lang="zh-CN" altLang="en-US" sz="5400" dirty="0" smtClean="0">
                <a:solidFill>
                  <a:schemeClr val="bg1"/>
                </a:solidFill>
              </a:rPr>
              <a:t>作品简介</a:t>
            </a:r>
            <a:endParaRPr lang="zh-CN" altLang="en-US" sz="5400" dirty="0">
              <a:solidFill>
                <a:schemeClr val="bg1"/>
              </a:solidFill>
            </a:endParaRPr>
          </a:p>
        </p:txBody>
      </p:sp>
    </p:spTree>
    <p:extLst>
      <p:ext uri="{BB962C8B-B14F-4D97-AF65-F5344CB8AC3E}">
        <p14:creationId xmlns:p14="http://schemas.microsoft.com/office/powerpoint/2010/main" val="1624834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down)">
                                      <p:cBhvr>
                                        <p:cTn id="17" dur="500"/>
                                        <p:tgtEl>
                                          <p:spTgt spid="29"/>
                                        </p:tgtEl>
                                      </p:cBhvr>
                                    </p:animEffect>
                                  </p:childTnLst>
                                </p:cTn>
                              </p:par>
                            </p:childTnLst>
                          </p:cTn>
                        </p:par>
                        <p:par>
                          <p:cTn id="18" fill="hold">
                            <p:stCondLst>
                              <p:cond delay="500"/>
                            </p:stCondLst>
                            <p:childTnLst>
                              <p:par>
                                <p:cTn id="19" presetID="42"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1719122"/>
            <a:ext cx="10990372" cy="3996499"/>
          </a:xfrm>
          <a:prstGeom prst="rect">
            <a:avLst/>
          </a:prstGeom>
        </p:spPr>
      </p:pic>
      <p:sp>
        <p:nvSpPr>
          <p:cNvPr id="2" name="等腰三角形 1"/>
          <p:cNvSpPr/>
          <p:nvPr/>
        </p:nvSpPr>
        <p:spPr>
          <a:xfrm flipV="1">
            <a:off x="365760" y="320040"/>
            <a:ext cx="1889760" cy="1629103"/>
          </a:xfrm>
          <a:prstGeom prst="triangle">
            <a:avLst/>
          </a:prstGeom>
          <a:no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等腰三角形 2"/>
          <p:cNvSpPr/>
          <p:nvPr/>
        </p:nvSpPr>
        <p:spPr>
          <a:xfrm flipV="1">
            <a:off x="1508760" y="445113"/>
            <a:ext cx="1188720" cy="1024758"/>
          </a:xfrm>
          <a:prstGeom prst="triangle">
            <a:avLst/>
          </a:prstGeom>
          <a:no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等腰三角形 3"/>
          <p:cNvSpPr/>
          <p:nvPr/>
        </p:nvSpPr>
        <p:spPr>
          <a:xfrm flipV="1">
            <a:off x="160020" y="1115147"/>
            <a:ext cx="822960" cy="709448"/>
          </a:xfrm>
          <a:prstGeom prst="triangle">
            <a:avLst/>
          </a:prstGeom>
          <a:noFill/>
          <a:ln>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文本框 4"/>
          <p:cNvSpPr txBox="1"/>
          <p:nvPr/>
        </p:nvSpPr>
        <p:spPr>
          <a:xfrm>
            <a:off x="2887535" y="957492"/>
            <a:ext cx="5200650" cy="523220"/>
          </a:xfrm>
          <a:prstGeom prst="rect">
            <a:avLst/>
          </a:prstGeom>
          <a:noFill/>
        </p:spPr>
        <p:txBody>
          <a:bodyPr wrap="square" rtlCol="0">
            <a:spAutoFit/>
          </a:bodyPr>
          <a:lstStyle/>
          <a:p>
            <a:r>
              <a:rPr lang="zh-CN" altLang="en-US" sz="2800" b="1" dirty="0">
                <a:solidFill>
                  <a:schemeClr val="bg1"/>
                </a:solidFill>
              </a:rPr>
              <a:t>本产</a:t>
            </a:r>
            <a:r>
              <a:rPr lang="zh-CN" altLang="en-US" sz="2800" b="1" dirty="0" smtClean="0">
                <a:solidFill>
                  <a:schemeClr val="bg1"/>
                </a:solidFill>
              </a:rPr>
              <a:t>品</a:t>
            </a:r>
            <a:r>
              <a:rPr lang="zh-CN" altLang="en-US" sz="2800" b="1" dirty="0">
                <a:solidFill>
                  <a:schemeClr val="bg1"/>
                </a:solidFill>
              </a:rPr>
              <a:t>数</a:t>
            </a:r>
            <a:r>
              <a:rPr lang="zh-CN" altLang="en-US" sz="2800" b="1" dirty="0" smtClean="0">
                <a:solidFill>
                  <a:schemeClr val="bg1"/>
                </a:solidFill>
              </a:rPr>
              <a:t>据统计界面</a:t>
            </a:r>
          </a:p>
        </p:txBody>
      </p:sp>
      <p:pic>
        <p:nvPicPr>
          <p:cNvPr id="18" name="Picture 77" descr="F:\Trabajos\Envato\Graphic River\Mica PPT\mountains.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528029" y="5786281"/>
            <a:ext cx="11077313" cy="1066629"/>
          </a:xfrm>
          <a:prstGeom prst="rect">
            <a:avLst/>
          </a:prstGeom>
          <a:noFill/>
          <a:extLst>
            <a:ext uri="{909E8E84-426E-40DD-AFC4-6F175D3DCCD1}">
              <a14:hiddenFill xmlns:a14="http://schemas.microsoft.com/office/drawing/2010/main">
                <a:solidFill>
                  <a:srgbClr val="FFFFFF"/>
                </a:solidFill>
              </a14:hiddenFill>
            </a:ext>
          </a:extLst>
        </p:spPr>
      </p:pic>
      <p:sp>
        <p:nvSpPr>
          <p:cNvPr id="26" name="Content Placeholder 2" hidden="1"/>
          <p:cNvSpPr txBox="1">
            <a:spLocks/>
          </p:cNvSpPr>
          <p:nvPr/>
        </p:nvSpPr>
        <p:spPr>
          <a:xfrm>
            <a:off x="8928347" y="4258288"/>
            <a:ext cx="2041558" cy="98348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000" b="1" dirty="0" smtClean="0">
                <a:solidFill>
                  <a:schemeClr val="bg1"/>
                </a:solidFill>
              </a:rPr>
              <a:t>RGB</a:t>
            </a:r>
            <a:r>
              <a:rPr lang="zh-CN" altLang="en-US" sz="2000" b="1" dirty="0" smtClean="0">
                <a:solidFill>
                  <a:schemeClr val="bg1"/>
                </a:solidFill>
              </a:rPr>
              <a:t>彩</a:t>
            </a:r>
            <a:r>
              <a:rPr lang="zh-CN" altLang="en-US" sz="2000" b="1" dirty="0">
                <a:solidFill>
                  <a:schemeClr val="bg1"/>
                </a:solidFill>
              </a:rPr>
              <a:t>色氛围灯</a:t>
            </a:r>
            <a:endParaRPr lang="zh-CN" altLang="en-US" sz="2000" b="1" dirty="0" smtClean="0">
              <a:solidFill>
                <a:schemeClr val="bg1"/>
              </a:solidFill>
            </a:endParaRPr>
          </a:p>
        </p:txBody>
      </p:sp>
      <p:sp>
        <p:nvSpPr>
          <p:cNvPr id="27" name="Content Placeholder 2" hidden="1"/>
          <p:cNvSpPr txBox="1">
            <a:spLocks/>
          </p:cNvSpPr>
          <p:nvPr/>
        </p:nvSpPr>
        <p:spPr>
          <a:xfrm>
            <a:off x="6052265" y="4291020"/>
            <a:ext cx="1891059" cy="11216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2000" b="1" dirty="0" smtClean="0">
                <a:solidFill>
                  <a:schemeClr val="bg1"/>
                </a:solidFill>
              </a:rPr>
              <a:t>电动机</a:t>
            </a:r>
            <a:endParaRPr lang="en-US" dirty="0">
              <a:solidFill>
                <a:schemeClr val="bg1"/>
              </a:solidFill>
            </a:endParaRPr>
          </a:p>
        </p:txBody>
      </p:sp>
      <p:sp>
        <p:nvSpPr>
          <p:cNvPr id="28" name="Content Placeholder 2" hidden="1"/>
          <p:cNvSpPr txBox="1">
            <a:spLocks/>
          </p:cNvSpPr>
          <p:nvPr/>
        </p:nvSpPr>
        <p:spPr>
          <a:xfrm>
            <a:off x="3493485" y="4291020"/>
            <a:ext cx="1891059" cy="11216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000" b="1" dirty="0">
                <a:solidFill>
                  <a:schemeClr val="bg1"/>
                </a:solidFill>
              </a:rPr>
              <a:t>温湿度传感器</a:t>
            </a:r>
            <a:endParaRPr lang="zh-CN" altLang="en-US" sz="2000" b="1" dirty="0" smtClean="0">
              <a:solidFill>
                <a:schemeClr val="bg1"/>
              </a:solidFill>
            </a:endParaRPr>
          </a:p>
        </p:txBody>
      </p:sp>
      <p:sp>
        <p:nvSpPr>
          <p:cNvPr id="29" name="Content Placeholder 2" hidden="1"/>
          <p:cNvSpPr txBox="1">
            <a:spLocks/>
          </p:cNvSpPr>
          <p:nvPr/>
        </p:nvSpPr>
        <p:spPr>
          <a:xfrm>
            <a:off x="563230" y="4258288"/>
            <a:ext cx="1891059" cy="11216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000" b="1" dirty="0">
                <a:solidFill>
                  <a:schemeClr val="bg1"/>
                </a:solidFill>
              </a:rPr>
              <a:t>红外感应</a:t>
            </a:r>
            <a:r>
              <a:rPr lang="zh-CN" altLang="en-US" sz="2000" b="1" dirty="0" smtClean="0">
                <a:solidFill>
                  <a:schemeClr val="bg1"/>
                </a:solidFill>
              </a:rPr>
              <a:t>器</a:t>
            </a:r>
            <a:endParaRPr lang="en-US" altLang="zh-CN" sz="2000" b="1" dirty="0" smtClean="0">
              <a:solidFill>
                <a:schemeClr val="bg1"/>
              </a:solidFill>
            </a:endParaRPr>
          </a:p>
        </p:txBody>
      </p:sp>
      <p:pic>
        <p:nvPicPr>
          <p:cNvPr id="31" name="图片 30" hidden="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8170" y="2366796"/>
            <a:ext cx="1983873" cy="1302743"/>
          </a:xfrm>
          <a:prstGeom prst="rect">
            <a:avLst/>
          </a:prstGeom>
        </p:spPr>
      </p:pic>
      <p:pic>
        <p:nvPicPr>
          <p:cNvPr id="32" name="图片 31" hidden="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9765" y="2076291"/>
            <a:ext cx="2024779" cy="2024779"/>
          </a:xfrm>
          <a:prstGeom prst="rect">
            <a:avLst/>
          </a:prstGeom>
        </p:spPr>
      </p:pic>
      <p:pic>
        <p:nvPicPr>
          <p:cNvPr id="33" name="图片 32" hidden="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2266" y="2501939"/>
            <a:ext cx="1524003" cy="1173482"/>
          </a:xfrm>
          <a:prstGeom prst="rect">
            <a:avLst/>
          </a:prstGeom>
        </p:spPr>
      </p:pic>
      <p:pic>
        <p:nvPicPr>
          <p:cNvPr id="34" name="图片 33" hidden="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29156" y="2501939"/>
            <a:ext cx="1839939" cy="1204078"/>
          </a:xfrm>
          <a:prstGeom prst="rect">
            <a:avLst/>
          </a:prstGeom>
        </p:spPr>
      </p:pic>
      <p:pic>
        <p:nvPicPr>
          <p:cNvPr id="7" name="图片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03723" y="156754"/>
            <a:ext cx="4747846" cy="6858000"/>
          </a:xfrm>
          <a:prstGeom prst="rect">
            <a:avLst/>
          </a:prstGeom>
        </p:spPr>
      </p:pic>
      <p:sp>
        <p:nvSpPr>
          <p:cNvPr id="8" name="文本框 7"/>
          <p:cNvSpPr txBox="1"/>
          <p:nvPr/>
        </p:nvSpPr>
        <p:spPr>
          <a:xfrm>
            <a:off x="2781300" y="926714"/>
            <a:ext cx="4627769" cy="584775"/>
          </a:xfrm>
          <a:prstGeom prst="rect">
            <a:avLst/>
          </a:prstGeom>
          <a:noFill/>
        </p:spPr>
        <p:txBody>
          <a:bodyPr wrap="square" rtlCol="0">
            <a:spAutoFit/>
          </a:bodyPr>
          <a:lstStyle/>
          <a:p>
            <a:r>
              <a:rPr lang="zh-CN" altLang="en-US" sz="3200" dirty="0" smtClean="0">
                <a:solidFill>
                  <a:schemeClr val="bg1"/>
                </a:solidFill>
              </a:rPr>
              <a:t>消息提醒</a:t>
            </a:r>
            <a:endParaRPr lang="zh-CN" altLang="en-US" sz="3200" dirty="0">
              <a:solidFill>
                <a:schemeClr val="bg1"/>
              </a:solidFill>
            </a:endParaRPr>
          </a:p>
        </p:txBody>
      </p:sp>
    </p:spTree>
    <p:extLst>
      <p:ext uri="{BB962C8B-B14F-4D97-AF65-F5344CB8AC3E}">
        <p14:creationId xmlns:p14="http://schemas.microsoft.com/office/powerpoint/2010/main" val="248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8">
                                            <p:txEl>
                                              <p:pRg st="0" end="0"/>
                                            </p:txEl>
                                          </p:spTgt>
                                        </p:tgtEl>
                                        <p:attrNameLst>
                                          <p:attrName>style.visibility</p:attrName>
                                        </p:attrNameLst>
                                      </p:cBhvr>
                                      <p:to>
                                        <p:strVal val="visible"/>
                                      </p:to>
                                    </p:set>
                                    <p:anim calcmode="lin" valueType="num">
                                      <p:cBhvr additive="base">
                                        <p:cTn id="34"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16" presetClass="entr" presetSubtype="21"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arn(inVertic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par>
                                <p:cTn id="53" presetID="6" presetClass="entr" presetSubtype="16"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circle(in)">
                                      <p:cBhvr>
                                        <p:cTn id="55" dur="2000"/>
                                        <p:tgtEl>
                                          <p:spTgt spid="32"/>
                                        </p:tgtEl>
                                      </p:cBhvr>
                                    </p:animEffect>
                                  </p:childTnLst>
                                </p:cTn>
                              </p:par>
                              <p:par>
                                <p:cTn id="56" presetID="6" presetClass="entr" presetSubtype="16"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circle(in)">
                                      <p:cBhvr>
                                        <p:cTn id="58" dur="2000"/>
                                        <p:tgtEl>
                                          <p:spTgt spid="33"/>
                                        </p:tgtEl>
                                      </p:cBhvr>
                                    </p:animEffect>
                                  </p:childTnLst>
                                </p:cTn>
                              </p:par>
                              <p:par>
                                <p:cTn id="59" presetID="6" presetClass="entr" presetSubtype="16"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circle(in)">
                                      <p:cBhvr>
                                        <p:cTn id="61" dur="2000"/>
                                        <p:tgtEl>
                                          <p:spTgt spid="34"/>
                                        </p:tgtEl>
                                      </p:cBhvr>
                                    </p:animEffect>
                                  </p:childTnLst>
                                </p:cTn>
                              </p:par>
                            </p:childTnLst>
                          </p:cTn>
                        </p:par>
                        <p:par>
                          <p:cTn id="62" fill="hold">
                            <p:stCondLst>
                              <p:cond delay="2000"/>
                            </p:stCondLst>
                            <p:childTnLst>
                              <p:par>
                                <p:cTn id="63" presetID="2" presetClass="entr" presetSubtype="4" fill="hold" nodeType="after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ppt_x"/>
                                          </p:val>
                                        </p:tav>
                                        <p:tav tm="100000">
                                          <p:val>
                                            <p:strVal val="#ppt_x"/>
                                          </p:val>
                                        </p:tav>
                                      </p:tavLst>
                                    </p:anim>
                                    <p:anim calcmode="lin" valueType="num">
                                      <p:cBhvr additive="base">
                                        <p:cTn id="6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6"/>
                                        </p:tgtEl>
                                      </p:cBhvr>
                                    </p:animEffect>
                                    <p:set>
                                      <p:cBhvr>
                                        <p:cTn id="71" dur="1" fill="hold">
                                          <p:stCondLst>
                                            <p:cond delay="499"/>
                                          </p:stCondLst>
                                        </p:cTn>
                                        <p:tgtEl>
                                          <p:spTgt spid="6"/>
                                        </p:tgtEl>
                                        <p:attrNameLst>
                                          <p:attrName>style.visibility</p:attrName>
                                        </p:attrNameLst>
                                      </p:cBhvr>
                                      <p:to>
                                        <p:strVal val="hidden"/>
                                      </p:to>
                                    </p:set>
                                  </p:childTnLst>
                                </p:cTn>
                              </p:par>
                            </p:childTnLst>
                          </p:cTn>
                        </p:par>
                        <p:par>
                          <p:cTn id="72" fill="hold">
                            <p:stCondLst>
                              <p:cond delay="500"/>
                            </p:stCondLst>
                            <p:childTnLst>
                              <p:par>
                                <p:cTn id="73" presetID="10" presetClass="exit" presetSubtype="0" fill="hold" grpId="2" nodeType="afterEffect">
                                  <p:stCondLst>
                                    <p:cond delay="0"/>
                                  </p:stCondLst>
                                  <p:childTnLst>
                                    <p:animEffect transition="out" filter="fade">
                                      <p:cBhvr>
                                        <p:cTn id="74" dur="500"/>
                                        <p:tgtEl>
                                          <p:spTgt spid="5"/>
                                        </p:tgtEl>
                                      </p:cBhvr>
                                    </p:animEffect>
                                    <p:set>
                                      <p:cBhvr>
                                        <p:cTn id="75" dur="1" fill="hold">
                                          <p:stCondLst>
                                            <p:cond delay="499"/>
                                          </p:stCondLst>
                                        </p:cTn>
                                        <p:tgtEl>
                                          <p:spTgt spid="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500"/>
                                        <p:tgtEl>
                                          <p:spTgt spid="8"/>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5" grpId="2"/>
      <p:bldP spid="26" grpId="0"/>
      <p:bldP spid="29"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 name="Title 1"/>
          <p:cNvSpPr>
            <a:spLocks noGrp="1"/>
          </p:cNvSpPr>
          <p:nvPr>
            <p:ph type="title"/>
          </p:nvPr>
        </p:nvSpPr>
        <p:spPr>
          <a:xfrm>
            <a:off x="2118871" y="267474"/>
            <a:ext cx="11655840" cy="899537"/>
          </a:xfrm>
        </p:spPr>
        <p:txBody>
          <a:bodyPr/>
          <a:lstStyle/>
          <a:p>
            <a:r>
              <a:rPr lang="zh-CN" altLang="en-US" sz="4705" dirty="0" smtClean="0">
                <a:solidFill>
                  <a:schemeClr val="bg1"/>
                </a:solidFill>
              </a:rPr>
              <a:t>工作原理</a:t>
            </a:r>
            <a:endParaRPr lang="en-US" sz="2745" dirty="0">
              <a:solidFill>
                <a:schemeClr val="bg1"/>
              </a:solidFill>
            </a:endParaRPr>
          </a:p>
        </p:txBody>
      </p:sp>
      <p:sp>
        <p:nvSpPr>
          <p:cNvPr id="109" name="Text Placeholder 489"/>
          <p:cNvSpPr txBox="1">
            <a:spLocks/>
          </p:cNvSpPr>
          <p:nvPr/>
        </p:nvSpPr>
        <p:spPr>
          <a:xfrm>
            <a:off x="1878801" y="1286156"/>
            <a:ext cx="7574109" cy="555971"/>
          </a:xfrm>
          <a:prstGeom prst="rect">
            <a:avLst/>
          </a:prstGeom>
        </p:spPr>
        <p:txBody>
          <a:bodyPr vert="horz" wrap="square" lIns="179285" tIns="179285" rIns="179285" bIns="179285"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505050"/>
              </a:buClr>
              <a:buNone/>
            </a:pPr>
            <a:r>
              <a:rPr lang="zh-CN" altLang="en-US" sz="1400" dirty="0" smtClean="0">
                <a:gradFill>
                  <a:gsLst>
                    <a:gs pos="15929">
                      <a:srgbClr val="0072C6"/>
                    </a:gs>
                    <a:gs pos="47000">
                      <a:srgbClr val="0072C6"/>
                    </a:gs>
                  </a:gsLst>
                  <a:lin ang="5400000" scaled="0"/>
                </a:gradFill>
                <a:cs typeface="Segoe UI Light" panose="020B0502040204020203" pitchFamily="34" charset="0"/>
              </a:rPr>
              <a:t>智能车库，开启智能生活</a:t>
            </a:r>
            <a:endParaRPr lang="en-US" sz="1400" dirty="0">
              <a:gradFill>
                <a:gsLst>
                  <a:gs pos="15929">
                    <a:srgbClr val="0072C6"/>
                  </a:gs>
                  <a:gs pos="47000">
                    <a:srgbClr val="0072C6"/>
                  </a:gs>
                </a:gsLst>
                <a:lin ang="5400000" scaled="0"/>
              </a:gradFill>
              <a:cs typeface="Segoe UI Light" panose="020B0502040204020203" pitchFamily="34" charset="0"/>
            </a:endParaRPr>
          </a:p>
        </p:txBody>
      </p:sp>
      <p:grpSp>
        <p:nvGrpSpPr>
          <p:cNvPr id="75" name="Group 74"/>
          <p:cNvGrpSpPr/>
          <p:nvPr/>
        </p:nvGrpSpPr>
        <p:grpSpPr>
          <a:xfrm>
            <a:off x="11105369" y="287772"/>
            <a:ext cx="817082" cy="764186"/>
            <a:chOff x="9912032" y="-4017146"/>
            <a:chExt cx="4168776" cy="3898901"/>
          </a:xfrm>
        </p:grpSpPr>
        <p:sp>
          <p:nvSpPr>
            <p:cNvPr id="76" name="Freeform 5"/>
            <p:cNvSpPr>
              <a:spLocks/>
            </p:cNvSpPr>
            <p:nvPr/>
          </p:nvSpPr>
          <p:spPr bwMode="auto">
            <a:xfrm>
              <a:off x="12161520" y="-4017146"/>
              <a:ext cx="1919288" cy="2895600"/>
            </a:xfrm>
            <a:custGeom>
              <a:avLst/>
              <a:gdLst>
                <a:gd name="T0" fmla="*/ 0 w 649"/>
                <a:gd name="T1" fmla="*/ 0 h 979"/>
                <a:gd name="T2" fmla="*/ 0 w 649"/>
                <a:gd name="T3" fmla="*/ 653 h 979"/>
                <a:gd name="T4" fmla="*/ 142 w 649"/>
                <a:gd name="T5" fmla="*/ 735 h 979"/>
                <a:gd name="T6" fmla="*/ 566 w 649"/>
                <a:gd name="T7" fmla="*/ 979 h 979"/>
                <a:gd name="T8" fmla="*/ 649 w 649"/>
                <a:gd name="T9" fmla="*/ 659 h 979"/>
                <a:gd name="T10" fmla="*/ 0 w 649"/>
                <a:gd name="T11" fmla="*/ 0 h 979"/>
              </a:gdLst>
              <a:ahLst/>
              <a:cxnLst>
                <a:cxn ang="0">
                  <a:pos x="T0" y="T1"/>
                </a:cxn>
                <a:cxn ang="0">
                  <a:pos x="T2" y="T3"/>
                </a:cxn>
                <a:cxn ang="0">
                  <a:pos x="T4" y="T5"/>
                </a:cxn>
                <a:cxn ang="0">
                  <a:pos x="T6" y="T7"/>
                </a:cxn>
                <a:cxn ang="0">
                  <a:pos x="T8" y="T9"/>
                </a:cxn>
                <a:cxn ang="0">
                  <a:pos x="T10" y="T11"/>
                </a:cxn>
              </a:cxnLst>
              <a:rect l="0" t="0" r="r" b="b"/>
              <a:pathLst>
                <a:path w="649" h="979">
                  <a:moveTo>
                    <a:pt x="0" y="0"/>
                  </a:moveTo>
                  <a:cubicBezTo>
                    <a:pt x="0" y="653"/>
                    <a:pt x="0" y="653"/>
                    <a:pt x="0" y="653"/>
                  </a:cubicBezTo>
                  <a:cubicBezTo>
                    <a:pt x="142" y="735"/>
                    <a:pt x="142" y="735"/>
                    <a:pt x="142" y="735"/>
                  </a:cubicBezTo>
                  <a:cubicBezTo>
                    <a:pt x="566" y="979"/>
                    <a:pt x="566" y="979"/>
                    <a:pt x="566" y="979"/>
                  </a:cubicBezTo>
                  <a:cubicBezTo>
                    <a:pt x="622" y="878"/>
                    <a:pt x="649" y="776"/>
                    <a:pt x="649" y="659"/>
                  </a:cubicBezTo>
                  <a:cubicBezTo>
                    <a:pt x="649" y="299"/>
                    <a:pt x="359" y="5"/>
                    <a:pt x="0" y="0"/>
                  </a:cubicBezTo>
                  <a:close/>
                </a:path>
              </a:pathLst>
            </a:custGeom>
            <a:solidFill>
              <a:srgbClr val="D2D2D2"/>
            </a:solidFill>
            <a:ln w="41275" cap="flat" cmpd="sng" algn="ctr">
              <a:solidFill>
                <a:srgbClr val="FFFFFF"/>
              </a:solidFill>
              <a:prstDash val="solid"/>
            </a:ln>
            <a:effectLst/>
          </p:spPr>
          <p:txBody>
            <a:bodyPr lIns="179285" tIns="179285" rIns="179285" bIns="179285" anchor="ctr"/>
            <a:lstStyle/>
            <a:p>
              <a:pPr defTabSz="914314">
                <a:lnSpc>
                  <a:spcPct val="90000"/>
                </a:lnSpc>
                <a:defRPr/>
              </a:pPr>
              <a:endParaRPr lang="en-US" sz="2745" kern="0">
                <a:solidFill>
                  <a:srgbClr val="FFFFFF"/>
                </a:solidFill>
                <a:latin typeface="Segoe UI Light"/>
                <a:ea typeface="MS PGothic" charset="0"/>
              </a:endParaRPr>
            </a:p>
          </p:txBody>
        </p:sp>
        <p:sp>
          <p:nvSpPr>
            <p:cNvPr id="77" name="Freeform 6"/>
            <p:cNvSpPr>
              <a:spLocks/>
            </p:cNvSpPr>
            <p:nvPr/>
          </p:nvSpPr>
          <p:spPr bwMode="auto">
            <a:xfrm>
              <a:off x="9912032" y="-4017146"/>
              <a:ext cx="2189163" cy="2895600"/>
            </a:xfrm>
            <a:custGeom>
              <a:avLst/>
              <a:gdLst>
                <a:gd name="T0" fmla="*/ 421 w 740"/>
                <a:gd name="T1" fmla="*/ 88 h 979"/>
                <a:gd name="T2" fmla="*/ 175 w 740"/>
                <a:gd name="T3" fmla="*/ 979 h 979"/>
                <a:gd name="T4" fmla="*/ 740 w 740"/>
                <a:gd name="T5" fmla="*/ 653 h 979"/>
                <a:gd name="T6" fmla="*/ 740 w 740"/>
                <a:gd name="T7" fmla="*/ 0 h 979"/>
                <a:gd name="T8" fmla="*/ 421 w 740"/>
                <a:gd name="T9" fmla="*/ 88 h 979"/>
              </a:gdLst>
              <a:ahLst/>
              <a:cxnLst>
                <a:cxn ang="0">
                  <a:pos x="T0" y="T1"/>
                </a:cxn>
                <a:cxn ang="0">
                  <a:pos x="T2" y="T3"/>
                </a:cxn>
                <a:cxn ang="0">
                  <a:pos x="T4" y="T5"/>
                </a:cxn>
                <a:cxn ang="0">
                  <a:pos x="T6" y="T7"/>
                </a:cxn>
                <a:cxn ang="0">
                  <a:pos x="T8" y="T9"/>
                </a:cxn>
              </a:cxnLst>
              <a:rect l="0" t="0" r="r" b="b"/>
              <a:pathLst>
                <a:path w="740" h="979">
                  <a:moveTo>
                    <a:pt x="421" y="88"/>
                  </a:moveTo>
                  <a:cubicBezTo>
                    <a:pt x="109" y="268"/>
                    <a:pt x="0" y="666"/>
                    <a:pt x="175" y="979"/>
                  </a:cubicBezTo>
                  <a:cubicBezTo>
                    <a:pt x="740" y="653"/>
                    <a:pt x="740" y="653"/>
                    <a:pt x="740" y="653"/>
                  </a:cubicBezTo>
                  <a:cubicBezTo>
                    <a:pt x="740" y="0"/>
                    <a:pt x="740" y="0"/>
                    <a:pt x="740" y="0"/>
                  </a:cubicBezTo>
                  <a:cubicBezTo>
                    <a:pt x="624" y="1"/>
                    <a:pt x="522" y="29"/>
                    <a:pt x="421" y="88"/>
                  </a:cubicBezTo>
                  <a:close/>
                </a:path>
              </a:pathLst>
            </a:custGeom>
            <a:solidFill>
              <a:schemeClr val="accent6"/>
            </a:solidFill>
            <a:ln w="41275" cap="flat" cmpd="sng" algn="ctr">
              <a:solidFill>
                <a:srgbClr val="FFFFFF"/>
              </a:solidFill>
              <a:prstDash val="solid"/>
            </a:ln>
            <a:effectLst/>
          </p:spPr>
          <p:txBody>
            <a:bodyPr lIns="179285" tIns="179285" rIns="179285" bIns="179285" anchor="ctr"/>
            <a:lstStyle/>
            <a:p>
              <a:pPr defTabSz="914314">
                <a:lnSpc>
                  <a:spcPct val="90000"/>
                </a:lnSpc>
                <a:defRPr/>
              </a:pPr>
              <a:endParaRPr lang="en-US" sz="2745" kern="0">
                <a:solidFill>
                  <a:srgbClr val="FFFFFF"/>
                </a:solidFill>
                <a:latin typeface="Segoe UI Light"/>
                <a:ea typeface="MS PGothic" charset="0"/>
              </a:endParaRPr>
            </a:p>
          </p:txBody>
        </p:sp>
        <p:sp>
          <p:nvSpPr>
            <p:cNvPr id="78" name="Freeform 77"/>
            <p:cNvSpPr>
              <a:spLocks/>
            </p:cNvSpPr>
            <p:nvPr/>
          </p:nvSpPr>
          <p:spPr bwMode="auto">
            <a:xfrm>
              <a:off x="10456545" y="-2034358"/>
              <a:ext cx="3349625" cy="1916113"/>
            </a:xfrm>
            <a:custGeom>
              <a:avLst/>
              <a:gdLst>
                <a:gd name="T0" fmla="*/ 0 w 1132"/>
                <a:gd name="T1" fmla="*/ 327 h 648"/>
                <a:gd name="T2" fmla="*/ 237 w 1132"/>
                <a:gd name="T3" fmla="*/ 559 h 648"/>
                <a:gd name="T4" fmla="*/ 565 w 1132"/>
                <a:gd name="T5" fmla="*/ 648 h 648"/>
                <a:gd name="T6" fmla="*/ 1132 w 1132"/>
                <a:gd name="T7" fmla="*/ 327 h 648"/>
                <a:gd name="T8" fmla="*/ 566 w 1132"/>
                <a:gd name="T9" fmla="*/ 0 h 648"/>
                <a:gd name="T10" fmla="*/ 555 w 1132"/>
                <a:gd name="T11" fmla="*/ 7 h 648"/>
                <a:gd name="T12" fmla="*/ 0 w 1132"/>
                <a:gd name="T13" fmla="*/ 327 h 648"/>
              </a:gdLst>
              <a:ahLst/>
              <a:cxnLst>
                <a:cxn ang="0">
                  <a:pos x="T0" y="T1"/>
                </a:cxn>
                <a:cxn ang="0">
                  <a:pos x="T2" y="T3"/>
                </a:cxn>
                <a:cxn ang="0">
                  <a:pos x="T4" y="T5"/>
                </a:cxn>
                <a:cxn ang="0">
                  <a:pos x="T6" y="T7"/>
                </a:cxn>
                <a:cxn ang="0">
                  <a:pos x="T8" y="T9"/>
                </a:cxn>
                <a:cxn ang="0">
                  <a:pos x="T10" y="T11"/>
                </a:cxn>
                <a:cxn ang="0">
                  <a:pos x="T12" y="T13"/>
                </a:cxn>
              </a:cxnLst>
              <a:rect l="0" t="0" r="r" b="b"/>
              <a:pathLst>
                <a:path w="1132" h="648">
                  <a:moveTo>
                    <a:pt x="0" y="327"/>
                  </a:moveTo>
                  <a:cubicBezTo>
                    <a:pt x="60" y="427"/>
                    <a:pt x="135" y="501"/>
                    <a:pt x="237" y="559"/>
                  </a:cubicBezTo>
                  <a:cubicBezTo>
                    <a:pt x="337" y="617"/>
                    <a:pt x="450" y="648"/>
                    <a:pt x="565" y="648"/>
                  </a:cubicBezTo>
                  <a:cubicBezTo>
                    <a:pt x="797" y="648"/>
                    <a:pt x="1013" y="525"/>
                    <a:pt x="1132" y="327"/>
                  </a:cubicBezTo>
                  <a:cubicBezTo>
                    <a:pt x="566" y="0"/>
                    <a:pt x="566" y="0"/>
                    <a:pt x="566" y="0"/>
                  </a:cubicBezTo>
                  <a:cubicBezTo>
                    <a:pt x="555" y="7"/>
                    <a:pt x="555" y="7"/>
                    <a:pt x="555" y="7"/>
                  </a:cubicBezTo>
                  <a:lnTo>
                    <a:pt x="0" y="327"/>
                  </a:lnTo>
                  <a:close/>
                </a:path>
              </a:pathLst>
            </a:custGeom>
            <a:solidFill>
              <a:srgbClr val="D2D2D2"/>
            </a:solidFill>
            <a:ln w="41275" cap="flat" cmpd="sng" algn="ctr">
              <a:solidFill>
                <a:srgbClr val="FFFFFF"/>
              </a:solidFill>
              <a:prstDash val="solid"/>
            </a:ln>
            <a:effectLst/>
          </p:spPr>
          <p:txBody>
            <a:bodyPr lIns="179285" tIns="179285" rIns="179285" bIns="179285" anchor="ctr"/>
            <a:lstStyle/>
            <a:p>
              <a:pPr defTabSz="914314">
                <a:lnSpc>
                  <a:spcPct val="90000"/>
                </a:lnSpc>
              </a:pPr>
              <a:endParaRPr lang="en-US" sz="2745" kern="0">
                <a:solidFill>
                  <a:srgbClr val="FFFFFF"/>
                </a:solidFill>
                <a:latin typeface="Segoe UI Light"/>
                <a:ea typeface="MS PGothic" charset="0"/>
              </a:endParaRPr>
            </a:p>
          </p:txBody>
        </p:sp>
      </p:grpSp>
      <p:grpSp>
        <p:nvGrpSpPr>
          <p:cNvPr id="3" name="组合 2"/>
          <p:cNvGrpSpPr/>
          <p:nvPr/>
        </p:nvGrpSpPr>
        <p:grpSpPr>
          <a:xfrm>
            <a:off x="-12607" y="1702949"/>
            <a:ext cx="12171933" cy="5154566"/>
            <a:chOff x="-12607" y="1702949"/>
            <a:chExt cx="12171933" cy="5154566"/>
          </a:xfrm>
        </p:grpSpPr>
        <p:grpSp>
          <p:nvGrpSpPr>
            <p:cNvPr id="39" name="Group 38"/>
            <p:cNvGrpSpPr/>
            <p:nvPr/>
          </p:nvGrpSpPr>
          <p:grpSpPr>
            <a:xfrm>
              <a:off x="3228067" y="1949071"/>
              <a:ext cx="5784654" cy="4135392"/>
              <a:chOff x="3292691" y="1975893"/>
              <a:chExt cx="5900649" cy="4218315"/>
            </a:xfrm>
          </p:grpSpPr>
          <p:sp>
            <p:nvSpPr>
              <p:cNvPr id="30" name="Rectangle 29"/>
              <p:cNvSpPr/>
              <p:nvPr/>
            </p:nvSpPr>
            <p:spPr bwMode="auto">
              <a:xfrm>
                <a:off x="3292691" y="1975893"/>
                <a:ext cx="5900649"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79285" tIns="134464" rIns="143430" bIns="89640" numCol="1" rtlCol="0" anchor="t" anchorCtr="0" compatLnSpc="1">
                <a:prstTxWarp prst="textNoShape">
                  <a:avLst/>
                </a:prstTxWarp>
              </a:bodyPr>
              <a:lstStyle/>
              <a:p>
                <a:pPr defTabSz="672451" fontAlgn="base">
                  <a:lnSpc>
                    <a:spcPct val="90000"/>
                  </a:lnSpc>
                  <a:spcBef>
                    <a:spcPct val="0"/>
                  </a:spcBef>
                  <a:spcAft>
                    <a:spcPct val="0"/>
                  </a:spcAft>
                </a:pPr>
                <a:endParaRPr lang="en-US" sz="2255" dirty="0">
                  <a:solidFill>
                    <a:srgbClr val="FFFFFF">
                      <a:lumMod val="75000"/>
                    </a:srgbClr>
                  </a:solidFill>
                  <a:latin typeface="Segoe UI Light"/>
                </a:endParaRPr>
              </a:p>
            </p:txBody>
          </p:sp>
          <p:sp>
            <p:nvSpPr>
              <p:cNvPr id="133" name="Rectangle 132"/>
              <p:cNvSpPr/>
              <p:nvPr/>
            </p:nvSpPr>
            <p:spPr>
              <a:xfrm>
                <a:off x="3424452" y="2069516"/>
                <a:ext cx="5215938" cy="468137"/>
              </a:xfrm>
              <a:prstGeom prst="rect">
                <a:avLst/>
              </a:prstGeom>
            </p:spPr>
            <p:txBody>
              <a:bodyPr wrap="square" lIns="179285" tIns="143428" rIns="179285" bIns="143428">
                <a:spAutoFit/>
              </a:bodyPr>
              <a:lstStyle/>
              <a:p>
                <a:endParaRPr lang="zh-CN" altLang="en-US" sz="1100" dirty="0">
                  <a:gradFill>
                    <a:gsLst>
                      <a:gs pos="7080">
                        <a:srgbClr val="505050"/>
                      </a:gs>
                      <a:gs pos="100000">
                        <a:srgbClr val="505050"/>
                      </a:gs>
                    </a:gsLst>
                    <a:lin ang="5400000" scaled="0"/>
                  </a:gradFill>
                  <a:ea typeface="Calibri" panose="020F0502020204030204" pitchFamily="34" charset="0"/>
                </a:endParaRPr>
              </a:p>
            </p:txBody>
          </p:sp>
          <p:pic>
            <p:nvPicPr>
              <p:cNvPr id="24" name="Picture 23"/>
              <p:cNvPicPr>
                <a:picLocks noChangeAspect="1"/>
              </p:cNvPicPr>
              <p:nvPr/>
            </p:nvPicPr>
            <p:blipFill>
              <a:blip r:embed="rId3"/>
              <a:stretch>
                <a:fillRect/>
              </a:stretch>
            </p:blipFill>
            <p:spPr>
              <a:xfrm>
                <a:off x="7028550" y="2781988"/>
                <a:ext cx="573750" cy="1080000"/>
              </a:xfrm>
              <a:prstGeom prst="rect">
                <a:avLst/>
              </a:prstGeom>
            </p:spPr>
          </p:pic>
          <p:pic>
            <p:nvPicPr>
              <p:cNvPr id="83" name="Picture 82"/>
              <p:cNvPicPr>
                <a:picLocks noChangeAspect="1"/>
              </p:cNvPicPr>
              <p:nvPr/>
            </p:nvPicPr>
            <p:blipFill>
              <a:blip r:embed="rId3"/>
              <a:stretch>
                <a:fillRect/>
              </a:stretch>
            </p:blipFill>
            <p:spPr>
              <a:xfrm>
                <a:off x="7743723" y="2770403"/>
                <a:ext cx="573750" cy="1080000"/>
              </a:xfrm>
              <a:prstGeom prst="rect">
                <a:avLst/>
              </a:prstGeom>
            </p:spPr>
          </p:pic>
          <p:pic>
            <p:nvPicPr>
              <p:cNvPr id="84" name="Picture 83"/>
              <p:cNvPicPr>
                <a:picLocks noChangeAspect="1"/>
              </p:cNvPicPr>
              <p:nvPr/>
            </p:nvPicPr>
            <p:blipFill>
              <a:blip r:embed="rId3"/>
              <a:stretch>
                <a:fillRect/>
              </a:stretch>
            </p:blipFill>
            <p:spPr>
              <a:xfrm>
                <a:off x="8468532" y="2767613"/>
                <a:ext cx="573750" cy="1080000"/>
              </a:xfrm>
              <a:prstGeom prst="rect">
                <a:avLst/>
              </a:prstGeom>
            </p:spPr>
          </p:pic>
        </p:grpSp>
        <p:grpSp>
          <p:nvGrpSpPr>
            <p:cNvPr id="34" name="Group 33"/>
            <p:cNvGrpSpPr/>
            <p:nvPr/>
          </p:nvGrpSpPr>
          <p:grpSpPr>
            <a:xfrm>
              <a:off x="314449" y="1949071"/>
              <a:ext cx="2868560" cy="4135393"/>
              <a:chOff x="320753" y="1987657"/>
              <a:chExt cx="2926080" cy="4218315"/>
            </a:xfrm>
          </p:grpSpPr>
          <p:sp>
            <p:nvSpPr>
              <p:cNvPr id="104" name="Rectangle 103"/>
              <p:cNvSpPr/>
              <p:nvPr/>
            </p:nvSpPr>
            <p:spPr bwMode="auto">
              <a:xfrm>
                <a:off x="320753" y="1987657"/>
                <a:ext cx="2926080"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79285" tIns="134464" rIns="143430" bIns="89640" numCol="1" rtlCol="0" anchor="t" anchorCtr="0" compatLnSpc="1">
                <a:prstTxWarp prst="textNoShape">
                  <a:avLst/>
                </a:prstTxWarp>
              </a:bodyPr>
              <a:lstStyle/>
              <a:p>
                <a:pPr defTabSz="672451" fontAlgn="base">
                  <a:lnSpc>
                    <a:spcPct val="90000"/>
                  </a:lnSpc>
                  <a:spcBef>
                    <a:spcPct val="0"/>
                  </a:spcBef>
                  <a:spcAft>
                    <a:spcPct val="0"/>
                  </a:spcAft>
                </a:pPr>
                <a:endParaRPr lang="en-US" sz="2255" dirty="0">
                  <a:solidFill>
                    <a:srgbClr val="FFFFFF">
                      <a:lumMod val="75000"/>
                    </a:srgbClr>
                  </a:solidFill>
                  <a:latin typeface="Segoe UI Light"/>
                </a:endParaRPr>
              </a:p>
            </p:txBody>
          </p:sp>
          <p:sp>
            <p:nvSpPr>
              <p:cNvPr id="57" name="Rectangle 56"/>
              <p:cNvSpPr/>
              <p:nvPr/>
            </p:nvSpPr>
            <p:spPr>
              <a:xfrm>
                <a:off x="1374103" y="3492116"/>
                <a:ext cx="1434161" cy="170973"/>
              </a:xfrm>
              <a:prstGeom prst="rect">
                <a:avLst/>
              </a:prstGeom>
              <a:noFill/>
            </p:spPr>
            <p:txBody>
              <a:bodyPr wrap="square" lIns="26893" tIns="26893" rIns="26893" bIns="26893" anchor="ctr">
                <a:spAutoFit/>
              </a:bodyPr>
              <a:lstStyle/>
              <a:p>
                <a:pPr defTabSz="914367">
                  <a:lnSpc>
                    <a:spcPct val="75000"/>
                  </a:lnSpc>
                  <a:spcAft>
                    <a:spcPts val="588"/>
                  </a:spcAft>
                </a:pPr>
                <a:endParaRPr lang="en-US" sz="980" dirty="0">
                  <a:gradFill>
                    <a:gsLst>
                      <a:gs pos="30973">
                        <a:srgbClr val="FFFFFF"/>
                      </a:gs>
                      <a:gs pos="100000">
                        <a:srgbClr val="FFFFFF"/>
                      </a:gs>
                    </a:gsLst>
                    <a:lin ang="5400000" scaled="0"/>
                  </a:gradFill>
                  <a:ea typeface="MS PGothic" charset="0"/>
                </a:endParaRPr>
              </a:p>
            </p:txBody>
          </p:sp>
          <p:sp>
            <p:nvSpPr>
              <p:cNvPr id="61" name="Rectangle 60"/>
              <p:cNvSpPr/>
              <p:nvPr/>
            </p:nvSpPr>
            <p:spPr>
              <a:xfrm>
                <a:off x="448037" y="4332575"/>
                <a:ext cx="1468436" cy="510909"/>
              </a:xfrm>
              <a:prstGeom prst="rect">
                <a:avLst/>
              </a:prstGeom>
            </p:spPr>
            <p:txBody>
              <a:bodyPr wrap="square" lIns="179285" tIns="143428" rIns="179285" bIns="143428">
                <a:spAutoFit/>
              </a:bodyPr>
              <a:lstStyle/>
              <a:p>
                <a:endParaRPr lang="en-US" sz="1372" dirty="0">
                  <a:gradFill>
                    <a:gsLst>
                      <a:gs pos="7080">
                        <a:srgbClr val="505050"/>
                      </a:gs>
                      <a:gs pos="100000">
                        <a:srgbClr val="505050"/>
                      </a:gs>
                    </a:gsLst>
                    <a:lin ang="5400000" scaled="0"/>
                  </a:gradFill>
                  <a:ea typeface="Calibri" panose="020F0502020204030204" pitchFamily="34" charset="0"/>
                </a:endParaRPr>
              </a:p>
            </p:txBody>
          </p:sp>
        </p:grpSp>
        <p:grpSp>
          <p:nvGrpSpPr>
            <p:cNvPr id="37" name="Group 36"/>
            <p:cNvGrpSpPr/>
            <p:nvPr/>
          </p:nvGrpSpPr>
          <p:grpSpPr>
            <a:xfrm>
              <a:off x="9062732" y="1949071"/>
              <a:ext cx="2905237" cy="4135392"/>
              <a:chOff x="9244460" y="1987657"/>
              <a:chExt cx="2963493" cy="4218315"/>
            </a:xfrm>
          </p:grpSpPr>
          <p:sp>
            <p:nvSpPr>
              <p:cNvPr id="32" name="Rectangle 31"/>
              <p:cNvSpPr/>
              <p:nvPr/>
            </p:nvSpPr>
            <p:spPr bwMode="auto">
              <a:xfrm>
                <a:off x="9244460" y="1987657"/>
                <a:ext cx="2963493" cy="4218315"/>
              </a:xfrm>
              <a:prstGeom prst="rect">
                <a:avLst/>
              </a:prstGeom>
              <a:solidFill>
                <a:schemeClr val="bg1">
                  <a:lumMod val="9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79285" tIns="134464" rIns="143430" bIns="89640" numCol="1" rtlCol="0" anchor="t" anchorCtr="0" compatLnSpc="1">
                <a:prstTxWarp prst="textNoShape">
                  <a:avLst/>
                </a:prstTxWarp>
              </a:bodyPr>
              <a:lstStyle/>
              <a:p>
                <a:pPr defTabSz="672451" fontAlgn="base">
                  <a:lnSpc>
                    <a:spcPct val="90000"/>
                  </a:lnSpc>
                  <a:spcBef>
                    <a:spcPct val="0"/>
                  </a:spcBef>
                  <a:spcAft>
                    <a:spcPct val="0"/>
                  </a:spcAft>
                </a:pPr>
                <a:endParaRPr lang="en-US" sz="2255" dirty="0">
                  <a:solidFill>
                    <a:srgbClr val="FFFFFF">
                      <a:lumMod val="75000"/>
                    </a:srgbClr>
                  </a:solidFill>
                  <a:latin typeface="Segoe UI Light"/>
                </a:endParaRPr>
              </a:p>
            </p:txBody>
          </p:sp>
          <p:pic>
            <p:nvPicPr>
              <p:cNvPr id="16" name="Picture 15"/>
              <p:cNvPicPr>
                <a:picLocks noChangeAspect="1"/>
              </p:cNvPicPr>
              <p:nvPr/>
            </p:nvPicPr>
            <p:blipFill>
              <a:blip r:embed="rId4"/>
              <a:stretch>
                <a:fillRect/>
              </a:stretch>
            </p:blipFill>
            <p:spPr>
              <a:xfrm>
                <a:off x="9377955" y="2576638"/>
                <a:ext cx="2697840" cy="2421556"/>
              </a:xfrm>
              <a:prstGeom prst="rect">
                <a:avLst/>
              </a:prstGeom>
            </p:spPr>
          </p:pic>
          <p:sp>
            <p:nvSpPr>
              <p:cNvPr id="64" name="Rectangle 63"/>
              <p:cNvSpPr/>
              <p:nvPr/>
            </p:nvSpPr>
            <p:spPr>
              <a:xfrm>
                <a:off x="10111414" y="5326636"/>
                <a:ext cx="1158446" cy="432138"/>
              </a:xfrm>
              <a:prstGeom prst="rect">
                <a:avLst/>
              </a:prstGeom>
              <a:solidFill>
                <a:schemeClr val="bg1">
                  <a:lumMod val="95000"/>
                </a:schemeClr>
              </a:solidFill>
            </p:spPr>
            <p:txBody>
              <a:bodyPr wrap="square" lIns="26893" tIns="26893" rIns="26893" bIns="26893" anchor="ctr">
                <a:spAutoFit/>
              </a:bodyPr>
              <a:lstStyle/>
              <a:p>
                <a:r>
                  <a:rPr lang="zh-CN" altLang="en-US" sz="1200" dirty="0" smtClean="0">
                    <a:gradFill>
                      <a:gsLst>
                        <a:gs pos="7080">
                          <a:srgbClr val="505050"/>
                        </a:gs>
                        <a:gs pos="100000">
                          <a:srgbClr val="505050"/>
                        </a:gs>
                      </a:gsLst>
                      <a:lin ang="5400000" scaled="0"/>
                    </a:gradFill>
                    <a:ea typeface="Calibri" panose="020F0502020204030204" pitchFamily="34" charset="0"/>
                  </a:rPr>
                  <a:t>达到控</a:t>
                </a:r>
                <a:r>
                  <a:rPr lang="zh-CN" altLang="en-US" sz="1200" dirty="0">
                    <a:gradFill>
                      <a:gsLst>
                        <a:gs pos="7080">
                          <a:srgbClr val="505050"/>
                        </a:gs>
                        <a:gs pos="100000">
                          <a:srgbClr val="505050"/>
                        </a:gs>
                      </a:gsLst>
                      <a:lin ang="5400000" scaled="0"/>
                    </a:gradFill>
                    <a:ea typeface="Calibri" panose="020F0502020204030204" pitchFamily="34" charset="0"/>
                  </a:rPr>
                  <a:t>制单片机上的模块</a:t>
                </a:r>
                <a:endParaRPr lang="en-US" sz="1200" dirty="0">
                  <a:gradFill>
                    <a:gsLst>
                      <a:gs pos="7080">
                        <a:srgbClr val="505050"/>
                      </a:gs>
                      <a:gs pos="100000">
                        <a:srgbClr val="505050"/>
                      </a:gs>
                    </a:gsLst>
                    <a:lin ang="5400000" scaled="0"/>
                  </a:gradFill>
                  <a:ea typeface="Calibri" panose="020F0502020204030204" pitchFamily="34" charset="0"/>
                </a:endParaRPr>
              </a:p>
            </p:txBody>
          </p:sp>
        </p:grpSp>
        <p:cxnSp>
          <p:nvCxnSpPr>
            <p:cNvPr id="70" name="Straight Arrow Connector 69"/>
            <p:cNvCxnSpPr/>
            <p:nvPr/>
          </p:nvCxnSpPr>
          <p:spPr>
            <a:xfrm flipH="1">
              <a:off x="5409048" y="2839362"/>
              <a:ext cx="1210359" cy="0"/>
            </a:xfrm>
            <a:prstGeom prst="straightConnector1">
              <a:avLst/>
            </a:prstGeom>
            <a:solidFill>
              <a:srgbClr val="DC3C00"/>
            </a:solidFill>
            <a:ln w="38100">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0" name="Group 39"/>
            <p:cNvGrpSpPr/>
            <p:nvPr/>
          </p:nvGrpSpPr>
          <p:grpSpPr>
            <a:xfrm>
              <a:off x="6562890" y="2238270"/>
              <a:ext cx="2233089" cy="3447325"/>
              <a:chOff x="6642597" y="2345650"/>
              <a:chExt cx="2277867" cy="3516450"/>
            </a:xfrm>
          </p:grpSpPr>
          <p:grpSp>
            <p:nvGrpSpPr>
              <p:cNvPr id="20" name="Group 19"/>
              <p:cNvGrpSpPr/>
              <p:nvPr/>
            </p:nvGrpSpPr>
            <p:grpSpPr>
              <a:xfrm>
                <a:off x="6642597" y="2345650"/>
                <a:ext cx="2277867" cy="3516450"/>
                <a:chOff x="6606077" y="2345650"/>
                <a:chExt cx="2277867" cy="3516450"/>
              </a:xfrm>
            </p:grpSpPr>
            <p:pic>
              <p:nvPicPr>
                <p:cNvPr id="9" name="Picture 8"/>
                <p:cNvPicPr>
                  <a:picLocks noChangeAspect="1"/>
                </p:cNvPicPr>
                <p:nvPr/>
              </p:nvPicPr>
              <p:blipFill>
                <a:blip r:embed="rId5"/>
                <a:stretch>
                  <a:fillRect/>
                </a:stretch>
              </p:blipFill>
              <p:spPr>
                <a:xfrm>
                  <a:off x="6606077" y="4550872"/>
                  <a:ext cx="2277867" cy="1311228"/>
                </a:xfrm>
                <a:prstGeom prst="rect">
                  <a:avLst/>
                </a:prstGeom>
              </p:spPr>
            </p:pic>
            <p:cxnSp>
              <p:nvCxnSpPr>
                <p:cNvPr id="146" name="Straight Arrow Connector 145"/>
                <p:cNvCxnSpPr/>
                <p:nvPr/>
              </p:nvCxnSpPr>
              <p:spPr>
                <a:xfrm>
                  <a:off x="7839330" y="3927946"/>
                  <a:ext cx="104713" cy="432221"/>
                </a:xfrm>
                <a:prstGeom prst="straightConnector1">
                  <a:avLst/>
                </a:prstGeom>
                <a:solidFill>
                  <a:srgbClr val="DC3C00"/>
                </a:solidFill>
                <a:ln w="3810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p:cNvSpPr/>
                <p:nvPr/>
              </p:nvSpPr>
              <p:spPr>
                <a:xfrm>
                  <a:off x="6861563" y="2345650"/>
                  <a:ext cx="2003250" cy="480131"/>
                </a:xfrm>
                <a:prstGeom prst="rect">
                  <a:avLst/>
                </a:prstGeom>
              </p:spPr>
              <p:txBody>
                <a:bodyPr wrap="square" lIns="179285" tIns="143428" rIns="179285" bIns="143428">
                  <a:spAutoFit/>
                </a:bodyPr>
                <a:lstStyle/>
                <a:p>
                  <a:pPr algn="ctr"/>
                  <a:r>
                    <a:rPr lang="zh-CN" altLang="en-US" sz="1176" dirty="0">
                      <a:gradFill>
                        <a:gsLst>
                          <a:gs pos="7080">
                            <a:srgbClr val="505050"/>
                          </a:gs>
                          <a:gs pos="100000">
                            <a:srgbClr val="505050"/>
                          </a:gs>
                        </a:gsLst>
                        <a:lin ang="5400000" scaled="0"/>
                      </a:gradFill>
                      <a:ea typeface="Calibri" panose="020F0502020204030204" pitchFamily="34" charset="0"/>
                    </a:rPr>
                    <a:t>服务器远程控制硬件端</a:t>
                  </a:r>
                </a:p>
              </p:txBody>
            </p:sp>
          </p:grpSp>
          <p:sp>
            <p:nvSpPr>
              <p:cNvPr id="63" name="Rectangle 62"/>
              <p:cNvSpPr>
                <a:spLocks noChangeAspect="1"/>
              </p:cNvSpPr>
              <p:nvPr/>
            </p:nvSpPr>
            <p:spPr bwMode="auto">
              <a:xfrm>
                <a:off x="6752139" y="4257358"/>
                <a:ext cx="1959118" cy="631023"/>
              </a:xfrm>
              <a:prstGeom prst="rect">
                <a:avLst/>
              </a:prstGeom>
              <a:noFill/>
              <a:ln w="38100" cap="flat" cmpd="sng" algn="ctr">
                <a:noFill/>
                <a:prstDash val="solid"/>
                <a:headEnd type="none" w="med" len="med"/>
                <a:tailEnd type="none" w="med" len="med"/>
              </a:ln>
              <a:effectLst/>
            </p:spPr>
            <p:txBody>
              <a:bodyPr vert="horz" wrap="square" lIns="91423" tIns="89642" rIns="91423" bIns="89642" numCol="1" rtlCol="0" anchor="t" anchorCtr="0" compatLnSpc="1">
                <a:prstTxWarp prst="textNoShape">
                  <a:avLst/>
                </a:prstTxWarp>
              </a:bodyPr>
              <a:lstStyle/>
              <a:p>
                <a:pPr>
                  <a:lnSpc>
                    <a:spcPct val="90000"/>
                  </a:lnSpc>
                </a:pPr>
                <a:endParaRPr lang="zh-CN" altLang="en-US" sz="1200" dirty="0">
                  <a:gradFill>
                    <a:gsLst>
                      <a:gs pos="7080">
                        <a:srgbClr val="505050"/>
                      </a:gs>
                      <a:gs pos="100000">
                        <a:srgbClr val="505050"/>
                      </a:gs>
                    </a:gsLst>
                    <a:lin ang="5400000" scaled="0"/>
                  </a:gradFill>
                  <a:ea typeface="Calibri" panose="020F0502020204030204" pitchFamily="34" charset="0"/>
                </a:endParaRPr>
              </a:p>
            </p:txBody>
          </p:sp>
        </p:grpSp>
        <p:sp>
          <p:nvSpPr>
            <p:cNvPr id="10" name="Rectangle 9"/>
            <p:cNvSpPr/>
            <p:nvPr/>
          </p:nvSpPr>
          <p:spPr bwMode="auto">
            <a:xfrm>
              <a:off x="314448" y="1843714"/>
              <a:ext cx="11653523" cy="938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Arrow Connector 148"/>
            <p:cNvCxnSpPr/>
            <p:nvPr/>
          </p:nvCxnSpPr>
          <p:spPr>
            <a:xfrm flipH="1">
              <a:off x="8692654" y="5232595"/>
              <a:ext cx="687515" cy="0"/>
            </a:xfrm>
            <a:prstGeom prst="straightConnector1">
              <a:avLst/>
            </a:prstGeom>
            <a:solidFill>
              <a:srgbClr val="DC3C00"/>
            </a:solidFill>
            <a:ln w="3810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9" name="Pentagon 4"/>
            <p:cNvSpPr/>
            <p:nvPr/>
          </p:nvSpPr>
          <p:spPr>
            <a:xfrm>
              <a:off x="314781" y="6018452"/>
              <a:ext cx="3325767" cy="3840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354" tIns="49677" rIns="24839" bIns="49677" numCol="1" spcCol="1270" anchor="ctr" anchorCtr="0">
              <a:noAutofit/>
            </a:bodyPr>
            <a:lstStyle/>
            <a:p>
              <a:pPr algn="ctr" defTabSz="827912">
                <a:lnSpc>
                  <a:spcPct val="90000"/>
                </a:lnSpc>
                <a:spcBef>
                  <a:spcPct val="0"/>
                </a:spcBef>
                <a:spcAft>
                  <a:spcPct val="35000"/>
                </a:spcAft>
              </a:pPr>
              <a:endParaRPr lang="en-US" sz="1863" dirty="0">
                <a:gradFill>
                  <a:gsLst>
                    <a:gs pos="84956">
                      <a:srgbClr val="FFFFFF"/>
                    </a:gs>
                    <a:gs pos="20000">
                      <a:srgbClr val="FFFFFF"/>
                    </a:gs>
                  </a:gsLst>
                  <a:lin ang="5400000" scaled="1"/>
                </a:gradFill>
              </a:endParaRPr>
            </a:p>
          </p:txBody>
        </p:sp>
        <p:sp>
          <p:nvSpPr>
            <p:cNvPr id="53" name="Chevron 52"/>
            <p:cNvSpPr/>
            <p:nvPr/>
          </p:nvSpPr>
          <p:spPr>
            <a:xfrm>
              <a:off x="9063554" y="6018452"/>
              <a:ext cx="3095772" cy="384041"/>
            </a:xfrm>
            <a:prstGeom prst="chevron">
              <a:avLst/>
            </a:prstGeom>
            <a:solidFill>
              <a:srgbClr val="0070C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27912">
                <a:lnSpc>
                  <a:spcPct val="90000"/>
                </a:lnSpc>
                <a:spcBef>
                  <a:spcPct val="0"/>
                </a:spcBef>
                <a:spcAft>
                  <a:spcPct val="35000"/>
                </a:spcAft>
              </a:pPr>
              <a:endParaRPr lang="en-US" sz="1863" dirty="0">
                <a:gradFill>
                  <a:gsLst>
                    <a:gs pos="84956">
                      <a:srgbClr val="FFFFFF"/>
                    </a:gs>
                    <a:gs pos="20000">
                      <a:srgbClr val="FFFFFF"/>
                    </a:gs>
                  </a:gsLst>
                  <a:lin ang="5400000" scaled="1"/>
                </a:gradFill>
              </a:endParaRPr>
            </a:p>
          </p:txBody>
        </p:sp>
        <p:sp>
          <p:nvSpPr>
            <p:cNvPr id="52" name="Chevron 51"/>
            <p:cNvSpPr/>
            <p:nvPr/>
          </p:nvSpPr>
          <p:spPr>
            <a:xfrm>
              <a:off x="6145760" y="6018452"/>
              <a:ext cx="3047844" cy="384041"/>
            </a:xfrm>
            <a:prstGeom prst="chevron">
              <a:avLst/>
            </a:prstGeom>
            <a:solidFill>
              <a:srgbClr val="0070C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27912">
                <a:lnSpc>
                  <a:spcPct val="90000"/>
                </a:lnSpc>
                <a:spcBef>
                  <a:spcPct val="0"/>
                </a:spcBef>
                <a:spcAft>
                  <a:spcPct val="35000"/>
                </a:spcAft>
              </a:pPr>
              <a:endParaRPr lang="en-US" sz="1863" dirty="0">
                <a:gradFill>
                  <a:gsLst>
                    <a:gs pos="84956">
                      <a:srgbClr val="FFFFFF"/>
                    </a:gs>
                    <a:gs pos="20000">
                      <a:srgbClr val="FFFFFF"/>
                    </a:gs>
                  </a:gsLst>
                  <a:lin ang="5400000" scaled="1"/>
                </a:gradFill>
              </a:endParaRPr>
            </a:p>
          </p:txBody>
        </p:sp>
        <p:sp>
          <p:nvSpPr>
            <p:cNvPr id="51" name="Chevron 50"/>
            <p:cNvSpPr/>
            <p:nvPr/>
          </p:nvSpPr>
          <p:spPr>
            <a:xfrm>
              <a:off x="3227965" y="6018452"/>
              <a:ext cx="3047844" cy="384041"/>
            </a:xfrm>
            <a:prstGeom prst="chevron">
              <a:avLst/>
            </a:prstGeom>
            <a:solidFill>
              <a:srgbClr val="0070C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27912">
                <a:lnSpc>
                  <a:spcPct val="90000"/>
                </a:lnSpc>
                <a:spcBef>
                  <a:spcPct val="0"/>
                </a:spcBef>
                <a:spcAft>
                  <a:spcPct val="35000"/>
                </a:spcAft>
              </a:pPr>
              <a:endParaRPr lang="en-US" sz="1863" dirty="0">
                <a:gradFill>
                  <a:gsLst>
                    <a:gs pos="84956">
                      <a:srgbClr val="FFFFFF"/>
                    </a:gs>
                    <a:gs pos="20000">
                      <a:srgbClr val="FFFFFF"/>
                    </a:gs>
                  </a:gsLst>
                  <a:lin ang="5400000" scaled="1"/>
                </a:gradFill>
              </a:endParaRPr>
            </a:p>
          </p:txBody>
        </p:sp>
        <p:sp>
          <p:nvSpPr>
            <p:cNvPr id="50" name="Pentagon 49"/>
            <p:cNvSpPr/>
            <p:nvPr/>
          </p:nvSpPr>
          <p:spPr>
            <a:xfrm>
              <a:off x="314448" y="6018452"/>
              <a:ext cx="3043566" cy="384041"/>
            </a:xfrm>
            <a:prstGeom prst="homePlate">
              <a:avLst/>
            </a:prstGeom>
            <a:solidFill>
              <a:srgbClr val="0070C0"/>
            </a:solid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lstStyle/>
            <a:p>
              <a:pPr algn="ctr" defTabSz="827912">
                <a:lnSpc>
                  <a:spcPct val="90000"/>
                </a:lnSpc>
                <a:spcBef>
                  <a:spcPct val="0"/>
                </a:spcBef>
                <a:spcAft>
                  <a:spcPct val="35000"/>
                </a:spcAft>
              </a:pPr>
              <a:endParaRPr lang="en-US" sz="1863" dirty="0">
                <a:gradFill>
                  <a:gsLst>
                    <a:gs pos="84956">
                      <a:srgbClr val="FFFFFF"/>
                    </a:gs>
                    <a:gs pos="20000">
                      <a:srgbClr val="FFFFFF"/>
                    </a:gs>
                  </a:gsLst>
                  <a:lin ang="5400000" scaled="1"/>
                </a:gradFill>
              </a:endParaRPr>
            </a:p>
          </p:txBody>
        </p:sp>
        <p:sp useBgFill="1">
          <p:nvSpPr>
            <p:cNvPr id="17" name="Rectangle 16"/>
            <p:cNvSpPr/>
            <p:nvPr/>
          </p:nvSpPr>
          <p:spPr bwMode="auto">
            <a:xfrm>
              <a:off x="-12607" y="1702949"/>
              <a:ext cx="339839" cy="515456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7" name="Chevron 26"/>
            <p:cNvSpPr/>
            <p:nvPr/>
          </p:nvSpPr>
          <p:spPr bwMode="auto">
            <a:xfrm>
              <a:off x="3163952" y="6018452"/>
              <a:ext cx="261530" cy="384041"/>
            </a:xfrm>
            <a:prstGeom prst="chevron">
              <a:avLst>
                <a:gd name="adj" fmla="val 74387"/>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66" name="Chevron 65"/>
            <p:cNvSpPr/>
            <p:nvPr/>
          </p:nvSpPr>
          <p:spPr bwMode="auto">
            <a:xfrm>
              <a:off x="6077911" y="6018452"/>
              <a:ext cx="261530" cy="384041"/>
            </a:xfrm>
            <a:prstGeom prst="chevron">
              <a:avLst>
                <a:gd name="adj" fmla="val 74387"/>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67" name="Chevron 66"/>
            <p:cNvSpPr/>
            <p:nvPr/>
          </p:nvSpPr>
          <p:spPr bwMode="auto">
            <a:xfrm>
              <a:off x="8997406" y="6018452"/>
              <a:ext cx="261530" cy="384041"/>
            </a:xfrm>
            <a:prstGeom prst="chevron">
              <a:avLst>
                <a:gd name="adj" fmla="val 74387"/>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文本框 1"/>
            <p:cNvSpPr txBox="1"/>
            <p:nvPr/>
          </p:nvSpPr>
          <p:spPr>
            <a:xfrm>
              <a:off x="3778583" y="2679753"/>
              <a:ext cx="1300030" cy="461665"/>
            </a:xfrm>
            <a:prstGeom prst="rect">
              <a:avLst/>
            </a:prstGeom>
            <a:noFill/>
          </p:spPr>
          <p:txBody>
            <a:bodyPr wrap="square" lIns="182880" tIns="146304" rIns="182880" bIns="146304" rtlCol="0">
              <a:spAutoFit/>
            </a:bodyPr>
            <a:lstStyle/>
            <a:p>
              <a:pPr>
                <a:lnSpc>
                  <a:spcPct val="90000"/>
                </a:lnSpc>
                <a:spcAft>
                  <a:spcPts val="600"/>
                </a:spcAft>
              </a:pPr>
              <a:endParaRPr lang="zh-CN" altLang="en-US" sz="1200" dirty="0">
                <a:gradFill>
                  <a:gsLst>
                    <a:gs pos="2917">
                      <a:schemeClr val="tx1"/>
                    </a:gs>
                    <a:gs pos="30000">
                      <a:schemeClr val="tx1"/>
                    </a:gs>
                  </a:gsLst>
                  <a:lin ang="5400000" scaled="0"/>
                </a:gradFill>
              </a:endParaRPr>
            </a:p>
          </p:txBody>
        </p:sp>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0743" y="4520911"/>
              <a:ext cx="827543" cy="781371"/>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2084" y="1881195"/>
              <a:ext cx="1440511" cy="2080738"/>
            </a:xfrm>
            <a:prstGeom prst="rect">
              <a:avLst/>
            </a:prstGeom>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2259" y="4272349"/>
              <a:ext cx="1450394" cy="1140601"/>
            </a:xfrm>
            <a:prstGeom prst="rect">
              <a:avLst/>
            </a:prstGeom>
          </p:spPr>
        </p:pic>
        <p:sp>
          <p:nvSpPr>
            <p:cNvPr id="8" name="左右箭头 7"/>
            <p:cNvSpPr/>
            <p:nvPr/>
          </p:nvSpPr>
          <p:spPr bwMode="auto">
            <a:xfrm>
              <a:off x="2741223" y="4900064"/>
              <a:ext cx="883571" cy="142993"/>
            </a:xfrm>
            <a:prstGeom prst="leftRightArrow">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文本框 11"/>
            <p:cNvSpPr txBox="1"/>
            <p:nvPr/>
          </p:nvSpPr>
          <p:spPr>
            <a:xfrm>
              <a:off x="779022" y="5378812"/>
              <a:ext cx="2086633" cy="627864"/>
            </a:xfrm>
            <a:prstGeom prst="rect">
              <a:avLst/>
            </a:prstGeom>
            <a:noFill/>
          </p:spPr>
          <p:txBody>
            <a:bodyPr wrap="square" lIns="182880" tIns="146304" rIns="182880" bIns="146304" rtlCol="0">
              <a:spAutoFit/>
            </a:bodyPr>
            <a:lstStyle/>
            <a:p>
              <a:pPr>
                <a:lnSpc>
                  <a:spcPct val="90000"/>
                </a:lnSpc>
                <a:spcAft>
                  <a:spcPts val="600"/>
                </a:spcAft>
              </a:pPr>
              <a:r>
                <a:rPr lang="zh-CN" altLang="en-US" sz="1200" dirty="0">
                  <a:gradFill>
                    <a:gsLst>
                      <a:gs pos="2917">
                        <a:schemeClr val="tx1"/>
                      </a:gs>
                      <a:gs pos="30000">
                        <a:schemeClr val="tx1"/>
                      </a:gs>
                    </a:gsLst>
                    <a:lin ang="5400000" scaled="0"/>
                  </a:gradFill>
                </a:rPr>
                <a:t>用手机配置单片机上的</a:t>
              </a:r>
              <a:r>
                <a:rPr lang="en-US" altLang="zh-CN" sz="1200" dirty="0" err="1">
                  <a:gradFill>
                    <a:gsLst>
                      <a:gs pos="2917">
                        <a:schemeClr val="tx1"/>
                      </a:gs>
                      <a:gs pos="30000">
                        <a:schemeClr val="tx1"/>
                      </a:gs>
                    </a:gsLst>
                    <a:lin ang="5400000" scaled="0"/>
                  </a:gradFill>
                </a:rPr>
                <a:t>wifi</a:t>
              </a:r>
              <a:r>
                <a:rPr lang="zh-CN" altLang="en-US" sz="1200" dirty="0">
                  <a:gradFill>
                    <a:gsLst>
                      <a:gs pos="2917">
                        <a:schemeClr val="tx1"/>
                      </a:gs>
                      <a:gs pos="30000">
                        <a:schemeClr val="tx1"/>
                      </a:gs>
                    </a:gsLst>
                    <a:lin ang="5400000" scaled="0"/>
                  </a:gradFill>
                </a:rPr>
                <a:t>模块配置上网</a:t>
              </a:r>
            </a:p>
          </p:txBody>
        </p:sp>
        <p:sp>
          <p:nvSpPr>
            <p:cNvPr id="19" name="文本框 18"/>
            <p:cNvSpPr txBox="1"/>
            <p:nvPr/>
          </p:nvSpPr>
          <p:spPr>
            <a:xfrm>
              <a:off x="2763644" y="4519639"/>
              <a:ext cx="267309" cy="544765"/>
            </a:xfrm>
            <a:prstGeom prst="rect">
              <a:avLst/>
            </a:prstGeom>
            <a:noFill/>
          </p:spPr>
          <p:txBody>
            <a:bodyPr wrap="square" lIns="182880" tIns="146304" rIns="182880" bIns="146304" rtlCol="0">
              <a:spAutoFit/>
            </a:bodyPr>
            <a:lstStyle/>
            <a:p>
              <a:pPr>
                <a:lnSpc>
                  <a:spcPct val="90000"/>
                </a:lnSpc>
                <a:spcAft>
                  <a:spcPts val="600"/>
                </a:spcAft>
              </a:pPr>
              <a:r>
                <a:rPr lang="zh-CN" altLang="en-US" dirty="0" smtClean="0">
                  <a:gradFill>
                    <a:gsLst>
                      <a:gs pos="2917">
                        <a:schemeClr val="tx1"/>
                      </a:gs>
                      <a:gs pos="30000">
                        <a:schemeClr val="tx1"/>
                      </a:gs>
                    </a:gsLst>
                    <a:lin ang="5400000" scaled="0"/>
                  </a:gradFill>
                </a:rPr>
                <a:t>配</a:t>
              </a:r>
            </a:p>
          </p:txBody>
        </p:sp>
        <p:sp>
          <p:nvSpPr>
            <p:cNvPr id="21" name="下箭头 20"/>
            <p:cNvSpPr/>
            <p:nvPr/>
          </p:nvSpPr>
          <p:spPr bwMode="auto">
            <a:xfrm>
              <a:off x="1792733" y="3683150"/>
              <a:ext cx="99780" cy="514687"/>
            </a:xfrm>
            <a:prstGeom prst="downArrow">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文本框 24"/>
            <p:cNvSpPr txBox="1"/>
            <p:nvPr/>
          </p:nvSpPr>
          <p:spPr>
            <a:xfrm>
              <a:off x="3095559" y="4520911"/>
              <a:ext cx="379973" cy="544765"/>
            </a:xfrm>
            <a:prstGeom prst="rect">
              <a:avLst/>
            </a:prstGeom>
            <a:noFill/>
          </p:spPr>
          <p:txBody>
            <a:bodyPr wrap="square" lIns="182880" tIns="146304" rIns="182880" bIns="146304" rtlCol="0">
              <a:spAutoFit/>
            </a:bodyPr>
            <a:lstStyle/>
            <a:p>
              <a:pPr>
                <a:lnSpc>
                  <a:spcPct val="90000"/>
                </a:lnSpc>
                <a:spcAft>
                  <a:spcPts val="600"/>
                </a:spcAft>
              </a:pPr>
              <a:r>
                <a:rPr lang="zh-CN" altLang="en-US" dirty="0">
                  <a:gradFill>
                    <a:gsLst>
                      <a:gs pos="2917">
                        <a:schemeClr val="tx1"/>
                      </a:gs>
                      <a:gs pos="30000">
                        <a:schemeClr val="tx1"/>
                      </a:gs>
                    </a:gsLst>
                    <a:lin ang="5400000" scaled="0"/>
                  </a:gradFill>
                </a:rPr>
                <a:t>置</a:t>
              </a:r>
              <a:endParaRPr lang="zh-CN" altLang="en-US" dirty="0" smtClean="0">
                <a:gradFill>
                  <a:gsLst>
                    <a:gs pos="2917">
                      <a:schemeClr val="tx1"/>
                    </a:gs>
                    <a:gs pos="30000">
                      <a:schemeClr val="tx1"/>
                    </a:gs>
                  </a:gsLst>
                  <a:lin ang="5400000" scaled="0"/>
                </a:gradFill>
              </a:endParaRPr>
            </a:p>
          </p:txBody>
        </p:sp>
        <p:sp>
          <p:nvSpPr>
            <p:cNvPr id="26" name="上箭头 25"/>
            <p:cNvSpPr/>
            <p:nvPr/>
          </p:nvSpPr>
          <p:spPr bwMode="auto">
            <a:xfrm>
              <a:off x="4439346" y="3376400"/>
              <a:ext cx="118937" cy="888090"/>
            </a:xfrm>
            <a:prstGeom prst="upArrow">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文本框 27"/>
            <p:cNvSpPr txBox="1"/>
            <p:nvPr/>
          </p:nvSpPr>
          <p:spPr>
            <a:xfrm>
              <a:off x="3909141" y="2521331"/>
              <a:ext cx="1594074" cy="794064"/>
            </a:xfrm>
            <a:prstGeom prst="rect">
              <a:avLst/>
            </a:prstGeom>
            <a:noFill/>
          </p:spPr>
          <p:txBody>
            <a:bodyPr wrap="square" lIns="182880" tIns="146304" rIns="182880" bIns="146304" rtlCol="0">
              <a:spAutoFit/>
            </a:bodyPr>
            <a:lstStyle/>
            <a:p>
              <a:pPr>
                <a:lnSpc>
                  <a:spcPct val="90000"/>
                </a:lnSpc>
                <a:spcAft>
                  <a:spcPts val="600"/>
                </a:spcAft>
              </a:pPr>
              <a:r>
                <a:rPr lang="zh-CN" altLang="en-US" sz="1200" dirty="0">
                  <a:gradFill>
                    <a:gsLst>
                      <a:gs pos="2917">
                        <a:schemeClr val="tx1"/>
                      </a:gs>
                      <a:gs pos="30000">
                        <a:schemeClr val="tx1"/>
                      </a:gs>
                    </a:gsLst>
                    <a:lin ang="5400000" scaled="0"/>
                  </a:gradFill>
                </a:rPr>
                <a:t>单片机能够上网之后就能通过路由器跟手机通讯</a:t>
              </a:r>
            </a:p>
          </p:txBody>
        </p:sp>
        <p:sp>
          <p:nvSpPr>
            <p:cNvPr id="36" name="矩形 35"/>
            <p:cNvSpPr/>
            <p:nvPr/>
          </p:nvSpPr>
          <p:spPr bwMode="auto">
            <a:xfrm>
              <a:off x="6883601" y="4452884"/>
              <a:ext cx="1601785" cy="10639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zh-CN" alt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文本框 41"/>
            <p:cNvSpPr txBox="1"/>
            <p:nvPr/>
          </p:nvSpPr>
          <p:spPr>
            <a:xfrm>
              <a:off x="6890486" y="4519639"/>
              <a:ext cx="1594900" cy="960263"/>
            </a:xfrm>
            <a:prstGeom prst="rect">
              <a:avLst/>
            </a:prstGeom>
            <a:noFill/>
          </p:spPr>
          <p:txBody>
            <a:bodyPr wrap="square" lIns="182880" tIns="146304" rIns="182880" bIns="146304" rtlCol="0">
              <a:spAutoFit/>
            </a:bodyPr>
            <a:lstStyle/>
            <a:p>
              <a:pPr>
                <a:lnSpc>
                  <a:spcPct val="90000"/>
                </a:lnSpc>
                <a:spcAft>
                  <a:spcPts val="600"/>
                </a:spcAft>
              </a:pPr>
              <a:r>
                <a:rPr lang="zh-CN" altLang="en-US" sz="1200" dirty="0">
                  <a:gradFill>
                    <a:gsLst>
                      <a:gs pos="2917">
                        <a:schemeClr val="tx1"/>
                      </a:gs>
                      <a:gs pos="30000">
                        <a:schemeClr val="tx1"/>
                      </a:gs>
                    </a:gsLst>
                    <a:lin ang="5400000" scaled="0"/>
                  </a:gradFill>
                </a:rPr>
                <a:t>能获取单片机上车库门开关车库照明，车库内温湿度等信息。</a:t>
              </a:r>
            </a:p>
          </p:txBody>
        </p:sp>
        <p:pic>
          <p:nvPicPr>
            <p:cNvPr id="43" name="图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38038" y="3127168"/>
              <a:ext cx="1296416" cy="1872602"/>
            </a:xfrm>
            <a:prstGeom prst="rect">
              <a:avLst/>
            </a:prstGeom>
          </p:spPr>
        </p:pic>
      </p:grpSp>
      <p:grpSp>
        <p:nvGrpSpPr>
          <p:cNvPr id="54" name="组合 53"/>
          <p:cNvGrpSpPr/>
          <p:nvPr/>
        </p:nvGrpSpPr>
        <p:grpSpPr>
          <a:xfrm>
            <a:off x="279111" y="131055"/>
            <a:ext cx="1486295" cy="1486295"/>
            <a:chOff x="4338040" y="1671041"/>
            <a:chExt cx="3515917" cy="3515917"/>
          </a:xfrm>
        </p:grpSpPr>
        <p:sp>
          <p:nvSpPr>
            <p:cNvPr id="55" name="椭圆 54"/>
            <p:cNvSpPr/>
            <p:nvPr/>
          </p:nvSpPr>
          <p:spPr>
            <a:xfrm>
              <a:off x="4462462" y="1795463"/>
              <a:ext cx="3267075" cy="3267075"/>
            </a:xfrm>
            <a:prstGeom prst="ellipse">
              <a:avLst/>
            </a:prstGeom>
            <a:gradFill flip="none" rotWithShape="1">
              <a:gsLst>
                <a:gs pos="0">
                  <a:srgbClr val="ED7D31">
                    <a:lumMod val="5000"/>
                    <a:lumOff val="95000"/>
                  </a:srgbClr>
                </a:gs>
                <a:gs pos="100000">
                  <a:srgbClr val="ED7D31">
                    <a:lumMod val="30000"/>
                    <a:lumOff val="70000"/>
                  </a:srgbClr>
                </a:gs>
              </a:gsLst>
              <a:lin ang="5400000" scaled="1"/>
              <a:tileRect/>
            </a:gradFill>
            <a:ln w="12700" cap="flat" cmpd="sng" algn="ctr">
              <a:noFill/>
              <a:prstDash val="solid"/>
              <a:miter lim="800000"/>
            </a:ln>
            <a:effectLst>
              <a:glow rad="355600">
                <a:sysClr val="window" lastClr="FFFFFF">
                  <a:alpha val="14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srgbClr val="760D46"/>
                  </a:solidFill>
                  <a:effectLst/>
                  <a:uLnTx/>
                  <a:uFillTx/>
                  <a:latin typeface="Calibri"/>
                  <a:ea typeface="宋体" panose="02010600030101010101" pitchFamily="2" charset="-122"/>
                  <a:cs typeface="+mn-cs"/>
                </a:rPr>
                <a:t>2</a:t>
              </a:r>
              <a:endParaRPr kumimoji="0" lang="zh-CN" altLang="en-US" sz="2400" b="0" i="0" u="none" strike="noStrike" kern="0" cap="none" spc="0" normalizeH="0" baseline="0" noProof="0" dirty="0" smtClean="0">
                <a:ln>
                  <a:noFill/>
                </a:ln>
                <a:solidFill>
                  <a:srgbClr val="760D46"/>
                </a:solidFill>
                <a:effectLst/>
                <a:uLnTx/>
                <a:uFillTx/>
                <a:latin typeface="Calibri"/>
                <a:ea typeface="宋体" panose="02010600030101010101" pitchFamily="2" charset="-122"/>
                <a:cs typeface="+mn-cs"/>
              </a:endParaRPr>
            </a:p>
          </p:txBody>
        </p:sp>
        <p:sp>
          <p:nvSpPr>
            <p:cNvPr id="56" name="椭圆 55"/>
            <p:cNvSpPr/>
            <p:nvPr/>
          </p:nvSpPr>
          <p:spPr>
            <a:xfrm>
              <a:off x="4338040" y="1671041"/>
              <a:ext cx="3515917" cy="3515917"/>
            </a:xfrm>
            <a:prstGeom prst="ellipse">
              <a:avLst/>
            </a:prstGeom>
            <a:noFill/>
            <a:ln w="12700" cap="flat" cmpd="sng" algn="ctr">
              <a:solidFill>
                <a:sysClr val="window" lastClr="FFFFFF">
                  <a:alpha val="28000"/>
                </a:sysClr>
              </a:solidFill>
              <a:prstDash val="solid"/>
              <a:miter lim="800000"/>
            </a:ln>
            <a:effectLst>
              <a:glow rad="50800">
                <a:sysClr val="window" lastClr="FFFFFF">
                  <a:alpha val="12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15767851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ppt_x</p:attrName>
                                        </p:attrNameLst>
                                      </p:cBhvr>
                                      <p:tavLst>
                                        <p:tav tm="0">
                                          <p:val>
                                            <p:strVal val="#ppt_x"/>
                                          </p:val>
                                        </p:tav>
                                        <p:tav tm="100000">
                                          <p:val>
                                            <p:strVal val="#ppt_x"/>
                                          </p:val>
                                        </p:tav>
                                      </p:tavLst>
                                    </p:anim>
                                    <p:anim calcmode="lin" valueType="num">
                                      <p:cBhvr>
                                        <p:cTn id="9" dur="1000" fill="hold"/>
                                        <p:tgtEl>
                                          <p:spTgt spid="8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250"/>
                                        <p:tgtEl>
                                          <p:spTgt spid="54"/>
                                        </p:tgtEl>
                                      </p:cBhvr>
                                    </p:animEffect>
                                    <p:anim calcmode="lin" valueType="num">
                                      <p:cBhvr>
                                        <p:cTn id="13" dur="250" fill="hold"/>
                                        <p:tgtEl>
                                          <p:spTgt spid="54"/>
                                        </p:tgtEl>
                                        <p:attrNameLst>
                                          <p:attrName>ppt_x</p:attrName>
                                        </p:attrNameLst>
                                      </p:cBhvr>
                                      <p:tavLst>
                                        <p:tav tm="0">
                                          <p:val>
                                            <p:strVal val="#ppt_x"/>
                                          </p:val>
                                        </p:tav>
                                        <p:tav tm="100000">
                                          <p:val>
                                            <p:strVal val="#ppt_x"/>
                                          </p:val>
                                        </p:tav>
                                      </p:tavLst>
                                    </p:anim>
                                    <p:anim calcmode="lin" valueType="num">
                                      <p:cBhvr>
                                        <p:cTn id="14" dur="250" fill="hold"/>
                                        <p:tgtEl>
                                          <p:spTgt spid="54"/>
                                        </p:tgtEl>
                                        <p:attrNameLst>
                                          <p:attrName>ppt_y</p:attrName>
                                        </p:attrNameLst>
                                      </p:cBhvr>
                                      <p:tavLst>
                                        <p:tav tm="0">
                                          <p:val>
                                            <p:strVal val="#ppt_y+.1"/>
                                          </p:val>
                                        </p:tav>
                                        <p:tav tm="100000">
                                          <p:val>
                                            <p:strVal val="#ppt_y"/>
                                          </p:val>
                                        </p:tav>
                                      </p:tavLst>
                                    </p:anim>
                                  </p:childTnLst>
                                </p:cTn>
                              </p:par>
                              <p:par>
                                <p:cTn id="15" presetID="53" presetClass="entr" presetSubtype="16"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p:cTn id="17" dur="250" fill="hold"/>
                                        <p:tgtEl>
                                          <p:spTgt spid="75"/>
                                        </p:tgtEl>
                                        <p:attrNameLst>
                                          <p:attrName>ppt_w</p:attrName>
                                        </p:attrNameLst>
                                      </p:cBhvr>
                                      <p:tavLst>
                                        <p:tav tm="0">
                                          <p:val>
                                            <p:fltVal val="0"/>
                                          </p:val>
                                        </p:tav>
                                        <p:tav tm="100000">
                                          <p:val>
                                            <p:strVal val="#ppt_w"/>
                                          </p:val>
                                        </p:tav>
                                      </p:tavLst>
                                    </p:anim>
                                    <p:anim calcmode="lin" valueType="num">
                                      <p:cBhvr>
                                        <p:cTn id="18" dur="250" fill="hold"/>
                                        <p:tgtEl>
                                          <p:spTgt spid="75"/>
                                        </p:tgtEl>
                                        <p:attrNameLst>
                                          <p:attrName>ppt_h</p:attrName>
                                        </p:attrNameLst>
                                      </p:cBhvr>
                                      <p:tavLst>
                                        <p:tav tm="0">
                                          <p:val>
                                            <p:fltVal val="0"/>
                                          </p:val>
                                        </p:tav>
                                        <p:tav tm="100000">
                                          <p:val>
                                            <p:strVal val="#ppt_h"/>
                                          </p:val>
                                        </p:tav>
                                      </p:tavLst>
                                    </p:anim>
                                    <p:animEffect transition="in" filter="fade">
                                      <p:cBhvr>
                                        <p:cTn id="19" dur="250"/>
                                        <p:tgtEl>
                                          <p:spTgt spid="75"/>
                                        </p:tgtEl>
                                      </p:cBhvr>
                                    </p:animEffect>
                                  </p:childTnLst>
                                </p:cTn>
                              </p:par>
                              <p:par>
                                <p:cTn id="20" presetID="21" presetClass="exit" presetSubtype="1" repeatCount="indefinite" fill="hold" nodeType="withEffect">
                                  <p:stCondLst>
                                    <p:cond delay="0"/>
                                  </p:stCondLst>
                                  <p:childTnLst>
                                    <p:animEffect transition="out" filter="wheel(1)">
                                      <p:cBhvr>
                                        <p:cTn id="21" dur="2000"/>
                                        <p:tgtEl>
                                          <p:spTgt spid="75"/>
                                        </p:tgtEl>
                                      </p:cBhvr>
                                    </p:animEffect>
                                    <p:set>
                                      <p:cBhvr>
                                        <p:cTn id="22" dur="1" fill="hold">
                                          <p:stCondLst>
                                            <p:cond delay="1999"/>
                                          </p:stCondLst>
                                        </p:cTn>
                                        <p:tgtEl>
                                          <p:spTgt spid="75"/>
                                        </p:tgtEl>
                                        <p:attrNameLst>
                                          <p:attrName>style.visibility</p:attrName>
                                        </p:attrNameLst>
                                      </p:cBhvr>
                                      <p:to>
                                        <p:strVal val="hidden"/>
                                      </p:to>
                                    </p:set>
                                  </p:childTnLst>
                                </p:cTn>
                              </p:par>
                              <p:par>
                                <p:cTn id="23" presetID="6" presetClass="entr" presetSubtype="16"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circle(in)">
                                      <p:cBhvr>
                                        <p:cTn id="25" dur="250"/>
                                        <p:tgtEl>
                                          <p:spTgt spid="109"/>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109"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3_Office 主题">
  <a:themeElements>
    <a:clrScheme name="水绿色">
      <a:dk1>
        <a:sysClr val="windowText" lastClr="000000"/>
      </a:dk1>
      <a:lt1>
        <a:sysClr val="window" lastClr="FFFFFF"/>
      </a:lt1>
      <a:dk2>
        <a:srgbClr val="373545"/>
      </a:dk2>
      <a:lt2>
        <a:srgbClr val="DCD8DC"/>
      </a:lt2>
      <a:accent1>
        <a:srgbClr val="FF684D"/>
      </a:accent1>
      <a:accent2>
        <a:srgbClr val="2BB8AA"/>
      </a:accent2>
      <a:accent3>
        <a:srgbClr val="3F3F3F"/>
      </a:accent3>
      <a:accent4>
        <a:srgbClr val="3F3F3F"/>
      </a:accent4>
      <a:accent5>
        <a:srgbClr val="3F3F3F"/>
      </a:accent5>
      <a:accent6>
        <a:srgbClr val="3F3F3F"/>
      </a:accent6>
      <a:hlink>
        <a:srgbClr val="FFFFFF"/>
      </a:hlink>
      <a:folHlink>
        <a:srgbClr val="8C8C8C"/>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5_Office 主题">
  <a:themeElements>
    <a:clrScheme name="自定义 33">
      <a:dk1>
        <a:sysClr val="windowText" lastClr="000000"/>
      </a:dk1>
      <a:lt1>
        <a:sysClr val="window" lastClr="FFFFFF"/>
      </a:lt1>
      <a:dk2>
        <a:srgbClr val="44546A"/>
      </a:dk2>
      <a:lt2>
        <a:srgbClr val="E7E6E6"/>
      </a:lt2>
      <a:accent1>
        <a:srgbClr val="1FD7A7"/>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4_Office 主题">
  <a:themeElements>
    <a:clrScheme name="自定义 33">
      <a:dk1>
        <a:sysClr val="windowText" lastClr="000000"/>
      </a:dk1>
      <a:lt1>
        <a:sysClr val="window" lastClr="FFFFFF"/>
      </a:lt1>
      <a:dk2>
        <a:srgbClr val="44546A"/>
      </a:dk2>
      <a:lt2>
        <a:srgbClr val="E7E6E6"/>
      </a:lt2>
      <a:accent1>
        <a:srgbClr val="1FD7A7"/>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6_Office 主题">
  <a:themeElements>
    <a:clrScheme name="自定义 33">
      <a:dk1>
        <a:sysClr val="windowText" lastClr="000000"/>
      </a:dk1>
      <a:lt1>
        <a:sysClr val="window" lastClr="FFFFFF"/>
      </a:lt1>
      <a:dk2>
        <a:srgbClr val="44546A"/>
      </a:dk2>
      <a:lt2>
        <a:srgbClr val="E7E6E6"/>
      </a:lt2>
      <a:accent1>
        <a:srgbClr val="1FD7A7"/>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7_Office 主题">
  <a:themeElements>
    <a:clrScheme name="自定义 33">
      <a:dk1>
        <a:sysClr val="windowText" lastClr="000000"/>
      </a:dk1>
      <a:lt1>
        <a:sysClr val="window" lastClr="FFFFFF"/>
      </a:lt1>
      <a:dk2>
        <a:srgbClr val="44546A"/>
      </a:dk2>
      <a:lt2>
        <a:srgbClr val="E7E6E6"/>
      </a:lt2>
      <a:accent1>
        <a:srgbClr val="1FD7A7"/>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_NA_Template_with_TechEd Europe_r03.potx" id="{D1757E1E-F62B-43A3-BA2B-231531828368}" vid="{DB3EECF5-125C-46BC-AC50-75EC4FF82334}"/>
    </a:ext>
  </a:extLst>
</a:theme>
</file>

<file path=ppt/theme/theme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_NA_Template_with_TechEd Europe_r03.potx" id="{D1757E1E-F62B-43A3-BA2B-231531828368}" vid="{DB3EECF5-125C-46BC-AC50-75EC4FF82334}"/>
    </a:ext>
  </a:extLst>
</a:theme>
</file>

<file path=ppt/theme/theme9.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_NA_Template_with_TechEd Europe_r03.potx" id="{D1757E1E-F62B-43A3-BA2B-231531828368}" vid="{DB3EECF5-125C-46BC-AC50-75EC4FF82334}"/>
    </a:ext>
  </a:extLst>
</a:theme>
</file>

<file path=docProps/app.xml><?xml version="1.0" encoding="utf-8"?>
<Properties xmlns="http://schemas.openxmlformats.org/officeDocument/2006/extended-properties" xmlns:vt="http://schemas.openxmlformats.org/officeDocument/2006/docPropsVTypes">
  <TotalTime>838</TotalTime>
  <Words>732</Words>
  <Application>Microsoft Office PowerPoint</Application>
  <PresentationFormat>自定义</PresentationFormat>
  <Paragraphs>73</Paragraphs>
  <Slides>15</Slides>
  <Notes>2</Notes>
  <HiddenSlides>0</HiddenSlides>
  <MMClips>0</MMClips>
  <ScaleCrop>false</ScaleCrop>
  <HeadingPairs>
    <vt:vector size="4" baseType="variant">
      <vt:variant>
        <vt:lpstr>主题</vt:lpstr>
      </vt:variant>
      <vt:variant>
        <vt:i4>14</vt:i4>
      </vt:variant>
      <vt:variant>
        <vt:lpstr>幻灯片标题</vt:lpstr>
      </vt:variant>
      <vt:variant>
        <vt:i4>15</vt:i4>
      </vt:variant>
    </vt:vector>
  </HeadingPairs>
  <TitlesOfParts>
    <vt:vector size="29" baseType="lpstr">
      <vt:lpstr>第一PPT，www.1ppt.com</vt:lpstr>
      <vt:lpstr>1_第一PPT，www.1ppt.com</vt:lpstr>
      <vt:lpstr>2_第一PPT，www.1ppt.com</vt:lpstr>
      <vt:lpstr>Office 主题</vt:lpstr>
      <vt:lpstr>1_Office 主题</vt:lpstr>
      <vt:lpstr>2_Office 主题</vt:lpstr>
      <vt:lpstr>TEE14 Speaker PPT Template</vt:lpstr>
      <vt:lpstr>1_TEE14 Speaker PPT Template</vt:lpstr>
      <vt:lpstr>2_TEE14 Speaker PPT Template</vt:lpstr>
      <vt:lpstr>3_Office 主题</vt:lpstr>
      <vt:lpstr>5_Office 主题</vt:lpstr>
      <vt:lpstr>4_Office 主题</vt:lpstr>
      <vt:lpstr>6_Office 主题</vt:lpstr>
      <vt:lpstr>7_Office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工作原理</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曹璐璐</dc:creator>
  <cp:lastModifiedBy>yoking</cp:lastModifiedBy>
  <cp:revision>57</cp:revision>
  <dcterms:created xsi:type="dcterms:W3CDTF">2016-04-16T02:24:32Z</dcterms:created>
  <dcterms:modified xsi:type="dcterms:W3CDTF">2016-04-21T05:06:14Z</dcterms:modified>
</cp:coreProperties>
</file>